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"/>
    <p:sldMasterId id="2147483805" r:id="rId3"/>
    <p:sldMasterId id="2147483815" r:id="rId4"/>
    <p:sldMasterId id="2147483817" r:id="rId5"/>
    <p:sldMasterId id="2147483827" r:id="rId6"/>
    <p:sldMasterId id="2147483837" r:id="rId7"/>
  </p:sldMasterIdLst>
  <p:notesMasterIdLst>
    <p:notesMasterId r:id="rId22"/>
  </p:notesMasterIdLst>
  <p:handoutMasterIdLst>
    <p:handoutMasterId r:id="rId23"/>
  </p:handoutMasterIdLst>
  <p:sldIdLst>
    <p:sldId id="280" r:id="rId8"/>
    <p:sldId id="268" r:id="rId9"/>
    <p:sldId id="1044" r:id="rId10"/>
    <p:sldId id="1073" r:id="rId11"/>
    <p:sldId id="1074" r:id="rId12"/>
    <p:sldId id="1075" r:id="rId13"/>
    <p:sldId id="1077" r:id="rId14"/>
    <p:sldId id="1076" r:id="rId15"/>
    <p:sldId id="1078" r:id="rId16"/>
    <p:sldId id="1079" r:id="rId17"/>
    <p:sldId id="1080" r:id="rId18"/>
    <p:sldId id="1072" r:id="rId19"/>
    <p:sldId id="999" r:id="rId20"/>
    <p:sldId id="893" r:id="rId21"/>
  </p:sldIdLst>
  <p:sldSz cx="9144000" cy="5143500" type="screen16x9"/>
  <p:notesSz cx="6858000" cy="9144000"/>
  <p:defaultTextStyle>
    <a:defPPr>
      <a:defRPr lang="en-GB"/>
    </a:defPPr>
    <a:lvl1pPr marL="0" indent="0" algn="l" defTabSz="779227" rtl="0" eaLnBrk="1" latinLnBrk="0" hangingPunct="1">
      <a:spcBef>
        <a:spcPts val="0"/>
      </a:spcBef>
      <a:spcAft>
        <a:spcPts val="470"/>
      </a:spcAft>
      <a:buFont typeface="Arial" panose="020B0604020202020204" pitchFamily="34" charset="0"/>
      <a:buNone/>
      <a:defRPr sz="900" b="0" kern="1200">
        <a:solidFill>
          <a:schemeClr val="accent1"/>
        </a:solidFill>
        <a:latin typeface="+mn-lt"/>
        <a:ea typeface="+mn-ea"/>
        <a:cs typeface="+mn-cs"/>
      </a:defRPr>
    </a:lvl1pPr>
    <a:lvl2pPr marL="0" indent="0" algn="l" defTabSz="779227" rtl="0" eaLnBrk="1" latinLnBrk="0" hangingPunct="1">
      <a:spcBef>
        <a:spcPts val="0"/>
      </a:spcBef>
      <a:spcAft>
        <a:spcPts val="470"/>
      </a:spcAft>
      <a:buFont typeface="Arial" panose="020B0604020202020204" pitchFamily="34" charset="0"/>
      <a:buNone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141631" indent="-141631" algn="l" defTabSz="779227" rtl="0" eaLnBrk="1" latinLnBrk="0" hangingPunct="1">
      <a:spcBef>
        <a:spcPts val="0"/>
      </a:spcBef>
      <a:spcAft>
        <a:spcPts val="470"/>
      </a:spcAft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281736" indent="-141631" algn="l" defTabSz="779227" rtl="0" eaLnBrk="1" latinLnBrk="0" hangingPunct="1">
      <a:spcBef>
        <a:spcPts val="0"/>
      </a:spcBef>
      <a:spcAft>
        <a:spcPts val="470"/>
      </a:spcAft>
      <a:buClrTx/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422604" indent="-141631" algn="l" defTabSz="779227" rtl="0" eaLnBrk="1" latinLnBrk="0" hangingPunct="1">
      <a:spcBef>
        <a:spcPts val="0"/>
      </a:spcBef>
      <a:spcAft>
        <a:spcPts val="470"/>
      </a:spcAft>
      <a:buClrTx/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779227" rtl="0" eaLnBrk="1" latinLnBrk="0" hangingPunct="1">
      <a:spcBef>
        <a:spcPts val="0"/>
      </a:spcBef>
      <a:spcAft>
        <a:spcPts val="470"/>
      </a:spcAft>
      <a:buClr>
        <a:schemeClr val="accent1"/>
      </a:buClr>
      <a:buFontTx/>
      <a:buNone/>
      <a:defRPr sz="900" b="1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779227" rtl="0" eaLnBrk="1" latinLnBrk="0" hangingPunct="1">
      <a:spcBef>
        <a:spcPts val="0"/>
      </a:spcBef>
      <a:spcAft>
        <a:spcPts val="470"/>
      </a:spcAft>
      <a:buClr>
        <a:schemeClr val="bg2"/>
      </a:buClr>
      <a:buFontTx/>
      <a:buNone/>
      <a:defRPr sz="1100" b="0" kern="1200">
        <a:solidFill>
          <a:schemeClr val="accent1"/>
        </a:solidFill>
        <a:latin typeface="+mj-lt"/>
        <a:ea typeface="+mn-ea"/>
        <a:cs typeface="+mn-cs"/>
      </a:defRPr>
    </a:lvl7pPr>
    <a:lvl8pPr marL="141631" indent="-141631" algn="l" defTabSz="779227" rtl="0" eaLnBrk="1" latinLnBrk="0" hangingPunct="1">
      <a:spcBef>
        <a:spcPts val="0"/>
      </a:spcBef>
      <a:spcAft>
        <a:spcPts val="470"/>
      </a:spcAft>
      <a:buClrTx/>
      <a:buFont typeface="+mj-lt"/>
      <a:buAutoNum type="arabicPeriod"/>
      <a:defRPr sz="900" kern="1200" baseline="0">
        <a:solidFill>
          <a:schemeClr val="tx1"/>
        </a:solidFill>
        <a:latin typeface="+mn-lt"/>
        <a:ea typeface="+mn-ea"/>
        <a:cs typeface="+mn-cs"/>
      </a:defRPr>
    </a:lvl8pPr>
    <a:lvl9pPr marL="281736" indent="-141631" algn="l" defTabSz="779227" rtl="0" eaLnBrk="1" latinLnBrk="0" hangingPunct="1">
      <a:spcBef>
        <a:spcPts val="0"/>
      </a:spcBef>
      <a:spcAft>
        <a:spcPts val="470"/>
      </a:spcAft>
      <a:buClrTx/>
      <a:buFont typeface="+mj-lt"/>
      <a:buAutoNum type="alphaLcPeriod"/>
      <a:defRPr sz="9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Siepmann" initials="NS" lastIdx="1" clrIdx="0"/>
  <p:cmAuthor id="2" name="Zarah McGugan" initials="ZM" lastIdx="29" clrIdx="1"/>
  <p:cmAuthor id="3" name="Colin Bottomley" initials="CB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286"/>
    <a:srgbClr val="E6E6E6"/>
    <a:srgbClr val="646266"/>
    <a:srgbClr val="86060A"/>
    <a:srgbClr val="FFE0E0"/>
    <a:srgbClr val="BA6906"/>
    <a:srgbClr val="6B9F25"/>
    <a:srgbClr val="C0CF3A"/>
    <a:srgbClr val="8AB833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33F8C-D18B-4762-8919-670824F8919E}">
  <a:tblStyle styleId="{D49E0F0E-A5B4-4547-9745-3D994D56F12B}" styleName="ToC table design">
    <a:wholeTbl>
      <a:tcTxStyle>
        <a:fontRef idx="minor"/>
        <a:schemeClr val="accent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9525" cmpd="sng">
              <a:solidFill>
                <a:schemeClr val="tx1"/>
              </a:solidFill>
            </a:ln>
          </a:top>
          <a:bottom>
            <a:ln w="9525" cmpd="sng">
              <a:solidFill>
                <a:schemeClr val="tx1"/>
              </a:solidFill>
            </a:ln>
          </a:bottom>
          <a:insideH>
            <a:ln w="9525" cmpd="sng">
              <a:solidFill>
                <a:schemeClr val="tx1"/>
              </a:solidFill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firstRow>
      <a:tcTxStyle b="on">
        <a:fontRef idx="minor"/>
        <a:schemeClr val="tx1"/>
      </a:tcTxStyle>
      <a:tcStyle>
        <a:tcBdr>
          <a:top>
            <a:ln w="0" cmpd="sng">
              <a:noFill/>
            </a:ln>
          </a:top>
        </a:tcBdr>
      </a:tcStyle>
    </a:firstRow>
  </a:tblStyle>
  <a:tblStyle styleId="{C4115793-17EF-48D4-910C-43EAF39E0735}" styleName="Accent 1 text table design">
    <a:wholeTbl>
      <a:tcTxStyle>
        <a:fontRef idx="minor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3175" cmpd="sng">
              <a:solidFill>
                <a:schemeClr val="tx1"/>
              </a:solidFill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dk1">
              <a:tint val="15000"/>
            </a:schemeClr>
          </a:solidFill>
        </a:fill>
      </a:tcStyle>
    </a:band1H>
    <a:band2H>
      <a:tcStyle>
        <a:tcBdr/>
      </a:tcStyle>
    </a:band2H>
    <a:band1V>
      <a:tcStyle>
        <a:tcBdr/>
      </a:tcStyle>
    </a:band1V>
    <a:lastCol>
      <a:tcTxStyle/>
      <a:tcStyle>
        <a:tcBdr/>
      </a:tcStyle>
    </a:lastCol>
    <a:firstCol>
      <a:tcTxStyle>
        <a:fontRef idx="minor">
          <a:schemeClr val="tx1"/>
        </a:fontRef>
        <a:schemeClr val="tx1"/>
      </a:tcTxStyle>
      <a:tcStyle>
        <a:tcBdr/>
      </a:tcStyle>
    </a:firstCol>
    <a:lastRow>
      <a:tcTxStyle/>
      <a:tcStyle>
        <a:tcBdr/>
      </a:tcStyle>
    </a:lastRow>
    <a:firstRow>
      <a:tcTxStyle b="on">
        <a:fontRef idx="minor"/>
        <a:schemeClr val="lt1"/>
      </a:tcTxStyle>
      <a:tcStyle>
        <a:tcBdr>
          <a:top>
            <a:ln w="0" cmpd="sng">
              <a:noFill/>
            </a:ln>
          </a:top>
          <a:bottom>
            <a:ln w="0" cmpd="sng">
              <a:noFill/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6888" autoAdjust="0"/>
  </p:normalViewPr>
  <p:slideViewPr>
    <p:cSldViewPr snapToObjects="1">
      <p:cViewPr varScale="1">
        <p:scale>
          <a:sx n="85" d="100"/>
          <a:sy n="85" d="100"/>
        </p:scale>
        <p:origin x="9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123" d="100"/>
          <a:sy n="123" d="100"/>
        </p:scale>
        <p:origin x="4904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4F6354E-7CBF-40DA-9EA9-5CD34A4D42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9FD799-075E-4090-8C6D-0BE599A5E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D6CE-F47E-4A82-AE43-960B3EB297C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CA3F7D-DA10-47D4-A201-1E70BDF8E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AA9955-E27A-4339-BDAD-8A4A7BC26D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76C9-224D-4B37-BE65-408FF489C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8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13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27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40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454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067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681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295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909" algn="l" defTabSz="77922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638C9-5A95-41B2-85CC-113079F1B4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21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8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8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3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8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7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638C9-5A95-41B2-85CC-113079F1B4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4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5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638C9-5A95-41B2-85CC-113079F1B4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1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1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1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8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90EA3CB3-E914-48D3-9121-E612F375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675" y="1296988"/>
            <a:ext cx="8250238" cy="321945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600"/>
            </a:lvl1pPr>
            <a:lvl2pPr>
              <a:lnSpc>
                <a:spcPct val="120000"/>
              </a:lnSpc>
              <a:spcAft>
                <a:spcPts val="600"/>
              </a:spcAft>
              <a:defRPr sz="1400"/>
            </a:lvl2pPr>
            <a:lvl3pPr>
              <a:lnSpc>
                <a:spcPct val="120000"/>
              </a:lnSpc>
              <a:spcAft>
                <a:spcPts val="600"/>
              </a:spcAft>
              <a:defRPr sz="1400"/>
            </a:lvl3pPr>
            <a:lvl4pPr>
              <a:lnSpc>
                <a:spcPct val="120000"/>
              </a:lnSpc>
              <a:spcAft>
                <a:spcPts val="600"/>
              </a:spcAft>
              <a:defRPr sz="1400"/>
            </a:lvl4pPr>
            <a:lvl5pPr>
              <a:lnSpc>
                <a:spcPct val="12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952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BETWEEN FORMATTING STYLES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between headings and bullet levels, use the ‘Indent List Level’ buttons  found on the ‘Home’ tab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03F1B089-AC34-4167-AEC4-AA205B485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48711" t="5208" r="47188" b="92529"/>
          <a:stretch>
            <a:fillRect/>
          </a:stretch>
        </p:blipFill>
        <p:spPr bwMode="auto">
          <a:xfrm>
            <a:off x="9598449" y="627534"/>
            <a:ext cx="616689" cy="2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4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7BE1D344-36A0-453F-A6B3-59C6C52C4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533" y="1296988"/>
            <a:ext cx="5436022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2441F734-EBCC-4D1F-A339-9016512A16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79245" y="1296862"/>
            <a:ext cx="2617224" cy="321959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78057126-5414-42CD-B546-EC033E7F2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C7CA344-2556-4448-A518-1BD87F95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4C7263-B09A-474F-9464-9CE6248AF8AB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2B5E9B-4DF2-4AE0-9B4D-39380DD4EB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E2C05-F39F-4C8A-9B46-6F837FCF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93A7C0C9-8326-4D16-8BBA-A166EC31D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F41636B-6DF5-46EA-BCF6-AFF58D8308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A2C1366E-07BB-4119-AC81-EDC96103B5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472" y="1296861"/>
            <a:ext cx="2617224" cy="321959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183DC9E3-4F43-4F8D-874D-6AD1B57D6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AE6A84-E5A9-40EE-81A0-3780B637A89A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5583FE3-EA86-419F-B7CE-D6DCA261C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92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16D3A-328F-4A50-B2F4-E5BC59EB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46D57793-E5B6-49EC-A439-098F2E6FA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xmlns="" id="{DAEBE63B-9DAC-48FF-B4F1-4DB147DF73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0165" y="1296862"/>
            <a:ext cx="2617224" cy="321959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3D647DDC-2F81-43F7-BF7D-E193031B7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B022811C-BF40-41A6-80D6-7DF25C6BF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B2FCFC-54AC-451D-B172-FF4D7F563493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8BCD3C2-8F79-4A39-AA53-3C5D5D3BE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37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4D148C-5E09-4867-91D5-23DBDF210517}"/>
              </a:ext>
            </a:extLst>
          </p:cNvPr>
          <p:cNvSpPr/>
          <p:nvPr userDrawn="1"/>
        </p:nvSpPr>
        <p:spPr bwMode="white">
          <a:xfrm>
            <a:off x="5298252" y="4697507"/>
            <a:ext cx="3430029" cy="96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9B81B0-6E8B-4838-97BA-2FC94FF895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95088" y="353123"/>
            <a:ext cx="3648912" cy="4398378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6872E0E5-D585-4C45-97A5-B16A688D0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C8F22981-A473-48AE-9F23-2240D05A4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2" y="1296988"/>
            <a:ext cx="314386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9AC0B0FD-0A0F-45EA-912B-0C8776A9E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8"/>
            <a:ext cx="4810425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4A09FCE-A5CE-4710-8558-AC8C7BB2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4810425" cy="429375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60F64C-FE93-42AC-9075-1003EBF303C3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F229E96E-F6B9-4EAE-87FE-E995880AC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78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5691"/>
            <a:ext cx="2001172" cy="780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 grey box will resize when you insert quoted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the textbox with the person’s name in it so that it snaps to the grey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1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0387" y="1467249"/>
            <a:ext cx="1864143" cy="115581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80D0E6A1-35D1-4D17-9094-53ECA3F554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3230" y="1819317"/>
            <a:ext cx="1957955" cy="2120585"/>
          </a:xfrm>
        </p:spPr>
        <p:txBody>
          <a:bodyPr/>
          <a:lstStyle>
            <a:lvl1pPr>
              <a:lnSpc>
                <a:spcPct val="120000"/>
              </a:lnSpc>
              <a:defRPr sz="18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13868EFF-A3A4-4F13-A65B-07073EB7A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388" y="2722104"/>
            <a:ext cx="1864142" cy="1217798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4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4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05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99012DEE-F87A-46FA-ABAF-2F76D1FD7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1466962"/>
            <a:ext cx="4000937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D9A3D-2642-44F9-9743-387C14A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7A0D6C3-9D88-4B1F-A163-FC515C75B70B}"/>
              </a:ext>
            </a:extLst>
          </p:cNvPr>
          <p:cNvSpPr txBox="1">
            <a:spLocks/>
          </p:cNvSpPr>
          <p:nvPr userDrawn="1"/>
        </p:nvSpPr>
        <p:spPr>
          <a:xfrm>
            <a:off x="2493230" y="1144350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6B97B-6BEB-4CB9-9889-8040CD0CB5A2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DAB77A3-A568-4FD8-B9FA-C618A2C44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7CEA783C-A5CC-4FB9-940C-8E96B7689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96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698C5B1E-F8A1-4F68-88BB-5C8879CF7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387" y="1395240"/>
            <a:ext cx="1492197" cy="115581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399C0-CBF5-4A4D-8C7D-A379116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8DC71134-982A-4A05-9D36-79591B77ED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9019" y="2079187"/>
            <a:ext cx="2339451" cy="484188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14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4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05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AEAB158E-B189-4B8D-BB48-94B7DEA6C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2" y="2712079"/>
            <a:ext cx="4000937" cy="173187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E1DEC73-4000-4ABD-9534-A9AB5188A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2712079"/>
            <a:ext cx="4000937" cy="173187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61AA14A6-9C8A-4BB5-997F-42AFE331172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00717" y="1395240"/>
            <a:ext cx="1492197" cy="115581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459F05D9-D287-4FD3-AAFB-02B3645CD2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9348" y="2079187"/>
            <a:ext cx="2339451" cy="484188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14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4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05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880643-C1E8-42F6-BF95-331D45B9A162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AC3F18E-831B-4375-B41F-EEA5BAD3AE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7BA5FAE-FFB4-4E5A-8541-440860341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6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0DC48-272D-4E58-AEEB-40D849B4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006B26FA-BFE5-41E5-97A1-3A109112B0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533" y="1453371"/>
            <a:ext cx="822561" cy="75833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E4D290D2-7A2B-4386-9DE5-0DBFE99E065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60447" y="1453371"/>
            <a:ext cx="822561" cy="75833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91698EFB-BC48-4B48-B66D-AC11513FC95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73363" y="1453371"/>
            <a:ext cx="822561" cy="75833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xmlns="" id="{F10006DD-D7CA-40AB-837F-DC8BDB4CE07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7532" y="2427734"/>
            <a:ext cx="2616305" cy="21602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xmlns="" id="{AF8DA357-EBC3-481E-A64B-49B423ACBD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2427734"/>
            <a:ext cx="2616305" cy="21602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xmlns="" id="{9DC70A44-A7D9-4805-AF9F-EF18DE921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2427734"/>
            <a:ext cx="2616305" cy="21602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83CB6-DD1F-4C3F-9DB5-59E3DEBDDEE4}"/>
              </a:ext>
            </a:extLst>
          </p:cNvPr>
          <p:cNvSpPr/>
          <p:nvPr userDrawn="1"/>
        </p:nvSpPr>
        <p:spPr>
          <a:xfrm>
            <a:off x="9374814" y="0"/>
            <a:ext cx="2001172" cy="1791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FOR</a:t>
            </a:r>
            <a:r>
              <a:rPr lang="en-GB" sz="700" baseline="0" dirty="0">
                <a:solidFill>
                  <a:schemeClr val="tx1"/>
                </a:solidFill>
              </a:rPr>
              <a:t> MORE CV OPTIONS, CLICK NEW SLIDE THEN CHOOSE FROM THE CV VARIATIONS</a:t>
            </a:r>
            <a:endParaRPr lang="en-GB" sz="70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29A6D4C-A928-436A-82DD-E270AD16F0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ADF839CC-B800-4200-AD1A-1185E38D78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1331640" y="14525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sz="12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147964" y="14525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sz="12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6968816" y="14525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sz="12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1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85E63-FFEB-41FD-B44B-82750B55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7C565C97-2DAE-4702-9C11-ADBA92A62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533" y="1452764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434D92B4-CFFA-4F25-8834-5705C648F4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60447" y="1452764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xmlns="" id="{2B7A2CD5-40E1-489A-ADF9-632B0DEACE3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73363" y="1452764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6B23C9F2-D3E3-4C68-989A-1D1D168FC24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533" y="2499743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xmlns="" id="{7D89DF87-7DE9-4FFC-8B04-94F68712E37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260447" y="2499743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9E2887EF-23FB-4B21-9B1F-A57DF7B4F95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073363" y="2499743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xmlns="" id="{1D096D94-CF1E-4655-AD17-84A9D438DA9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47533" y="3590801"/>
            <a:ext cx="822561" cy="6371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xmlns="" id="{8B634893-C8DC-49D2-AC06-30B740B17F4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260447" y="3590801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xmlns="" id="{EB769BDC-815B-461C-A05A-B41062CF8A8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073363" y="3590801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A5A2ED0-C384-480A-BE33-EE7327315986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6959BDB3-D8C5-47D3-AE25-CF264732E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372575ED-6AB9-4185-A786-C809F7B41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xmlns="" id="{7C565C97-2DAE-4702-9C11-ADBA92A62B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47533" y="1452763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="" id="{6B23C9F2-D3E3-4C68-989A-1D1D168FC2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47533" y="2499742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xmlns="" id="{7D89DF87-7DE9-4FFC-8B04-94F68712E371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260447" y="2499742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xmlns="" id="{1D096D94-CF1E-4655-AD17-84A9D438DA9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7533" y="3590800"/>
            <a:ext cx="822561" cy="7811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xmlns="" id="{8B634893-C8DC-49D2-AC06-30B740B17F4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260447" y="3590800"/>
            <a:ext cx="822561" cy="78115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1403350" y="1452563"/>
            <a:ext cx="1728788" cy="78105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900" b="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1403350" y="2499842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1405707" y="3590800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4211960" y="1443809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4211960" y="2491088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214317" y="3582046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7020272" y="1452863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020272" y="2500142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022629" y="3591100"/>
            <a:ext cx="1728788" cy="781050"/>
          </a:xfrm>
        </p:spPr>
        <p:txBody>
          <a:bodyPr/>
          <a:lstStyle>
            <a:lvl1pPr>
              <a:lnSpc>
                <a:spcPct val="100000"/>
              </a:lnSpc>
              <a:defRPr lang="en-GB" sz="9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241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443982"/>
            <a:ext cx="2616305" cy="30719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9832801F-C11F-4CA8-8B5C-3B02AA99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443982"/>
            <a:ext cx="2616305" cy="30719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2" y="1847976"/>
            <a:ext cx="1262138" cy="2667990"/>
          </a:xfrm>
        </p:spPr>
        <p:txBody>
          <a:bodyPr/>
          <a:lstStyle>
            <a:lvl1pPr>
              <a:defRPr sz="18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1947ADB4-6A91-4251-B74A-1F1E24DCE2F2}"/>
              </a:ext>
            </a:extLst>
          </p:cNvPr>
          <p:cNvSpPr txBox="1">
            <a:spLocks/>
          </p:cNvSpPr>
          <p:nvPr userDrawn="1"/>
        </p:nvSpPr>
        <p:spPr>
          <a:xfrm>
            <a:off x="6073363" y="1216358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A0C000E-4CC9-4E90-905D-0395ABCBF84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42037" y="1448133"/>
            <a:ext cx="1255566" cy="90627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F0724C32-D205-4ED8-BBDA-6FE2B95DF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038" y="2427734"/>
            <a:ext cx="1262138" cy="728033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2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2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20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E421B2-C0A2-44B6-B6D2-D389B13F91C8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873BA92-C567-443C-A3E7-4B3D57748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04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2" y="1296988"/>
            <a:ext cx="4000937" cy="3219450"/>
          </a:xfrm>
        </p:spPr>
        <p:txBody>
          <a:bodyPr/>
          <a:lstStyle>
            <a:lvl1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6" y="1296988"/>
            <a:ext cx="4000937" cy="3219450"/>
          </a:xfrm>
        </p:spPr>
        <p:txBody>
          <a:bodyPr/>
          <a:lstStyle>
            <a:lvl1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2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847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909C18-04F6-4F2C-8B20-C21CB597E9B7}"/>
              </a:ext>
            </a:extLst>
          </p:cNvPr>
          <p:cNvSpPr/>
          <p:nvPr userDrawn="1"/>
        </p:nvSpPr>
        <p:spPr bwMode="white">
          <a:xfrm>
            <a:off x="7266154" y="4708075"/>
            <a:ext cx="1694281" cy="5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D88704-00AE-4711-B1D0-1C8AF931BB69}"/>
              </a:ext>
            </a:extLst>
          </p:cNvPr>
          <p:cNvSpPr/>
          <p:nvPr userDrawn="1"/>
        </p:nvSpPr>
        <p:spPr bwMode="auto">
          <a:xfrm>
            <a:off x="7434331" y="0"/>
            <a:ext cx="1262138" cy="47514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57B973-0F2D-4721-BCDA-A52A2A02EECE}"/>
              </a:ext>
            </a:extLst>
          </p:cNvPr>
          <p:cNvSpPr/>
          <p:nvPr userDrawn="1"/>
        </p:nvSpPr>
        <p:spPr bwMode="auto">
          <a:xfrm>
            <a:off x="7528827" y="2019994"/>
            <a:ext cx="1077435" cy="90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2" y="441779"/>
            <a:ext cx="6818622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1" y="1419622"/>
            <a:ext cx="6818622" cy="129614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29" y="3291830"/>
            <a:ext cx="5636639" cy="1080119"/>
          </a:xfrm>
        </p:spPr>
        <p:txBody>
          <a:bodyPr/>
          <a:lstStyle>
            <a:lvl1pPr>
              <a:lnSpc>
                <a:spcPts val="2600"/>
              </a:lnSpc>
              <a:defRPr sz="20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1" y="843558"/>
            <a:ext cx="6818622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1947ADB4-6A91-4251-B74A-1F1E24DCE2F2}"/>
              </a:ext>
            </a:extLst>
          </p:cNvPr>
          <p:cNvSpPr txBox="1">
            <a:spLocks/>
          </p:cNvSpPr>
          <p:nvPr userDrawn="1"/>
        </p:nvSpPr>
        <p:spPr>
          <a:xfrm>
            <a:off x="447532" y="2584510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A0C000E-4CC9-4E90-905D-0395ABCBF84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28827" y="2019994"/>
            <a:ext cx="1077435" cy="9072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7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F0724C32-D205-4ED8-BBDA-6FE2B95DF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038" y="3041049"/>
            <a:ext cx="1262138" cy="754837"/>
          </a:xfrm>
        </p:spPr>
        <p:txBody>
          <a:bodyPr vert="horz" wrap="square" lIns="84521" tIns="0" rIns="84521" bIns="0" rtlCol="0" anchor="t" anchorCtr="0">
            <a:noAutofit/>
          </a:bodyPr>
          <a:lstStyle>
            <a:lvl1pPr>
              <a:defRPr lang="en-US" sz="1200" i="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200" baseline="0" dirty="0" smtClean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lang="en-US" sz="1200" dirty="0">
                <a:solidFill>
                  <a:schemeClr val="bg1"/>
                </a:solidFill>
              </a:defRPr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470"/>
              </a:spcBef>
            </a:pPr>
            <a:r>
              <a:rPr lang="en-US" dirty="0"/>
              <a:t>Job title</a:t>
            </a:r>
          </a:p>
          <a:p>
            <a:pPr marL="178902" lvl="2" indent="-178902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7D69DFC-1C2D-40F3-9E60-797886FE9C5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434331" y="1"/>
            <a:ext cx="1262138" cy="1791261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A79100C-156B-41A4-883E-10403A59E5F6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61596748-EFF4-4A14-B098-4D57F3FC5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31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59F5F1-EF62-4350-A6A4-B1C5FCF121B6}"/>
              </a:ext>
            </a:extLst>
          </p:cNvPr>
          <p:cNvSpPr/>
          <p:nvPr userDrawn="1"/>
        </p:nvSpPr>
        <p:spPr bwMode="auto">
          <a:xfrm>
            <a:off x="3260447" y="0"/>
            <a:ext cx="5436942" cy="4745013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2616304" cy="133788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2643757"/>
            <a:ext cx="2616305" cy="18722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0447" y="1879266"/>
            <a:ext cx="2616305" cy="2636699"/>
          </a:xfrm>
        </p:spPr>
        <p:txBody>
          <a:bodyPr lIns="84521" rIns="84521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3" y="1879266"/>
            <a:ext cx="2616305" cy="2636699"/>
          </a:xfrm>
        </p:spPr>
        <p:txBody>
          <a:bodyPr lIns="84521" rIns="84521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1879267"/>
            <a:ext cx="2616304" cy="493239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436D8852-9DD9-4F18-A4EA-B32891B6B2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0447" y="0"/>
            <a:ext cx="5436942" cy="90490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909737-806B-44C0-8C09-8E1A40CA255C}"/>
              </a:ext>
            </a:extLst>
          </p:cNvPr>
          <p:cNvSpPr/>
          <p:nvPr userDrawn="1"/>
        </p:nvSpPr>
        <p:spPr bwMode="auto">
          <a:xfrm>
            <a:off x="3260447" y="904904"/>
            <a:ext cx="5436942" cy="269376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4521" tIns="0" rIns="84521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0446" y="1174281"/>
            <a:ext cx="5429221" cy="461365"/>
          </a:xfrm>
        </p:spPr>
        <p:txBody>
          <a:bodyPr lIns="84521" tIns="56347" rIns="84521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E5C7-C7B9-4C71-BB21-7BCA4DDC93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0672" y="904945"/>
            <a:ext cx="5436717" cy="269376"/>
          </a:xfrm>
        </p:spPr>
        <p:txBody>
          <a:bodyPr lIns="84521" tIns="56347" rIns="84521" bIns="56347"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68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59F5F1-EF62-4350-A6A4-B1C5FCF121B6}"/>
              </a:ext>
            </a:extLst>
          </p:cNvPr>
          <p:cNvSpPr/>
          <p:nvPr userDrawn="1"/>
        </p:nvSpPr>
        <p:spPr bwMode="auto">
          <a:xfrm>
            <a:off x="6073040" y="0"/>
            <a:ext cx="2616627" cy="4745013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5429218" cy="293108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414653"/>
            <a:ext cx="2616305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0447" y="1414653"/>
            <a:ext cx="2616305" cy="247294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3" y="2211710"/>
            <a:ext cx="2616305" cy="2376264"/>
          </a:xfrm>
        </p:spPr>
        <p:txBody>
          <a:bodyPr lIns="84521" rIns="84521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5429218" cy="18842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436D8852-9DD9-4F18-A4EA-B32891B6B2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73040" y="0"/>
            <a:ext cx="2616627" cy="90490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909737-806B-44C0-8C09-8E1A40CA255C}"/>
              </a:ext>
            </a:extLst>
          </p:cNvPr>
          <p:cNvSpPr/>
          <p:nvPr userDrawn="1"/>
        </p:nvSpPr>
        <p:spPr bwMode="auto">
          <a:xfrm>
            <a:off x="6073040" y="1414653"/>
            <a:ext cx="2624349" cy="269376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4521" tIns="0" rIns="84521" bIns="0" numCol="1" rtlCol="0" anchor="ctr" anchorCtr="1" compatLnSpc="1">
            <a:prstTxWarp prst="textNoShape">
              <a:avLst/>
            </a:prstTxWarp>
          </a:bodyPr>
          <a:lstStyle/>
          <a:p>
            <a:pPr algn="ctr" defTabSz="536421"/>
            <a:endParaRPr lang="en-GB" sz="700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040" y="1684030"/>
            <a:ext cx="2616627" cy="360916"/>
          </a:xfrm>
        </p:spPr>
        <p:txBody>
          <a:bodyPr lIns="84521" tIns="56347" rIns="84521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E5C7-C7B9-4C71-BB21-7BCA4DDC93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3040" y="1414653"/>
            <a:ext cx="2616627" cy="269376"/>
          </a:xfrm>
        </p:spPr>
        <p:txBody>
          <a:bodyPr lIns="84521" tIns="56347" rIns="84521" bIns="56347" anchor="ctr" anchorCtr="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76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80"/>
            <a:ext cx="5429218" cy="293108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257403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0447" y="1296988"/>
            <a:ext cx="2616305" cy="2574034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363" y="2139702"/>
            <a:ext cx="2616305" cy="216024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5429218" cy="18842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040" y="1582030"/>
            <a:ext cx="2616627" cy="252294"/>
          </a:xfrm>
          <a:solidFill>
            <a:schemeClr val="accent6"/>
          </a:solidFill>
        </p:spPr>
        <p:txBody>
          <a:bodyPr lIns="84521" tIns="56347" rIns="84521" bIns="56347">
            <a:spAutoFit/>
          </a:bodyPr>
          <a:lstStyle>
            <a:lvl1pPr>
              <a:defRPr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E5C7-C7B9-4C71-BB21-7BCA4DDC9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73040" y="1296988"/>
            <a:ext cx="2616627" cy="285082"/>
          </a:xfrm>
          <a:solidFill>
            <a:schemeClr val="accent1"/>
          </a:solidFill>
        </p:spPr>
        <p:txBody>
          <a:bodyPr lIns="84521" tIns="56347" rIns="84521" bIns="56347"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8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29D8C87-45A4-49EE-A8A4-360482F39F86}"/>
              </a:ext>
            </a:extLst>
          </p:cNvPr>
          <p:cNvSpPr/>
          <p:nvPr userDrawn="1"/>
        </p:nvSpPr>
        <p:spPr bwMode="white">
          <a:xfrm>
            <a:off x="354144" y="4707644"/>
            <a:ext cx="2863216" cy="6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BEC20113-A2F5-41A0-A6B0-DB36BF1958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574" y="1415529"/>
            <a:ext cx="2625371" cy="3327331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1D8D386C-98FB-47DF-840A-A1EBB9E9FB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574" y="2931790"/>
            <a:ext cx="2616305" cy="1656184"/>
          </a:xfrm>
        </p:spPr>
        <p:txBody>
          <a:bodyPr lIns="169042" rIns="169042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A29A74-0D0B-4B7A-A23E-8190DADDC6A7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8D8450-CB79-4210-A181-3918C1FA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2" y="441780"/>
            <a:ext cx="8267497" cy="2931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108824A3-3777-4F86-9F1B-A6BAE4DE3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1" y="843558"/>
            <a:ext cx="8267497" cy="18842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F4EE46C-562E-4EEB-8FF4-B0254C7AF5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6613" y="1415530"/>
            <a:ext cx="2634332" cy="151626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9E6F7274-328E-4329-B713-C10F19E23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2355726"/>
            <a:ext cx="2616305" cy="208823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E2BE69E6-A866-4D82-9F84-5B3C897714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3363" y="2355726"/>
            <a:ext cx="2616305" cy="208823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6E7D8B40-0FEF-4606-8998-F403BAAB8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60446" y="1415530"/>
            <a:ext cx="5437158" cy="3641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2424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F4EE46C-562E-4EEB-8FF4-B0254C7AF5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F574843-971D-4638-99FA-23AB91381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357" y="0"/>
            <a:ext cx="3817621" cy="5143500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CoverTitle">
            <a:extLst>
              <a:ext uri="{FF2B5EF4-FFF2-40B4-BE49-F238E27FC236}">
                <a16:creationId xmlns:a16="http://schemas.microsoft.com/office/drawing/2014/main" xmlns="" id="{E7C7A04A-46CB-4AF8-851F-8553BD3B6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328" y="2790096"/>
            <a:ext cx="3052785" cy="718145"/>
          </a:xfrm>
        </p:spPr>
        <p:txBody>
          <a:bodyPr wrap="square" anchor="t">
            <a:spAutoFit/>
          </a:bodyPr>
          <a:lstStyle>
            <a:lvl1pPr>
              <a:lnSpc>
                <a:spcPts val="28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line 1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4" name="CoverSubtitle">
            <a:extLst>
              <a:ext uri="{FF2B5EF4-FFF2-40B4-BE49-F238E27FC236}">
                <a16:creationId xmlns:a16="http://schemas.microsoft.com/office/drawing/2014/main" xmlns="" id="{4145FA21-830B-42FF-8F20-A8C02084F4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28" y="3723054"/>
            <a:ext cx="3052785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1EA50F4-F616-4573-9457-6424BCD3E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475" y="2559506"/>
            <a:ext cx="3052454" cy="2448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5F6DD2-947D-4D6B-8D98-119A995F88D8}"/>
              </a:ext>
            </a:extLst>
          </p:cNvPr>
          <p:cNvSpPr/>
          <p:nvPr userDrawn="1"/>
        </p:nvSpPr>
        <p:spPr>
          <a:xfrm>
            <a:off x="9374814" y="0"/>
            <a:ext cx="2001172" cy="2586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IMAGE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To add/update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BD79A73A-3C97-4BC3-A3AC-BAE117954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66750" y="555526"/>
            <a:ext cx="3052763" cy="480764"/>
          </a:xfrm>
        </p:spPr>
        <p:txBody>
          <a:bodyPr anchor="ctr"/>
          <a:lstStyle>
            <a:lvl1pPr marL="0" marR="0" indent="0" algn="ctr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38547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No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F574843-971D-4638-99FA-23AB91381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357" y="0"/>
            <a:ext cx="3817621" cy="51435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CoverTitle">
            <a:extLst>
              <a:ext uri="{FF2B5EF4-FFF2-40B4-BE49-F238E27FC236}">
                <a16:creationId xmlns:a16="http://schemas.microsoft.com/office/drawing/2014/main" xmlns="" id="{E7C7A04A-46CB-4AF8-851F-8553BD3B6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328" y="2790096"/>
            <a:ext cx="3052785" cy="718145"/>
          </a:xfrm>
        </p:spPr>
        <p:txBody>
          <a:bodyPr wrap="square" anchor="t">
            <a:spAutoFit/>
          </a:bodyPr>
          <a:lstStyle>
            <a:lvl1pPr>
              <a:lnSpc>
                <a:spcPts val="28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line 1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4" name="CoverSubtitle">
            <a:extLst>
              <a:ext uri="{FF2B5EF4-FFF2-40B4-BE49-F238E27FC236}">
                <a16:creationId xmlns:a16="http://schemas.microsoft.com/office/drawing/2014/main" xmlns="" id="{4145FA21-830B-42FF-8F20-A8C02084F4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28" y="3723054"/>
            <a:ext cx="3052785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1EA50F4-F616-4573-9457-6424BCD3E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475" y="2559506"/>
            <a:ext cx="3052454" cy="2448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5F6DD2-947D-4D6B-8D98-119A995F88D8}"/>
              </a:ext>
            </a:extLst>
          </p:cNvPr>
          <p:cNvSpPr/>
          <p:nvPr userDrawn="1"/>
        </p:nvSpPr>
        <p:spPr>
          <a:xfrm>
            <a:off x="9374814" y="0"/>
            <a:ext cx="2001172" cy="1296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66750" y="555526"/>
            <a:ext cx="3052763" cy="480764"/>
          </a:xfrm>
        </p:spPr>
        <p:txBody>
          <a:bodyPr anchor="ctr"/>
          <a:lstStyle>
            <a:lvl1pPr marL="0" marR="0" indent="0" algn="ctr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223713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494CC803-5E3B-49A7-8ECC-32D86C8DE5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08315" cy="5143500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xmlns="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304" y="1060549"/>
            <a:ext cx="7439144" cy="359073"/>
          </a:xfrm>
        </p:spPr>
        <p:txBody>
          <a:bodyPr wrap="square" anchor="b">
            <a:spAutoFit/>
          </a:bodyPr>
          <a:lstStyle>
            <a:lvl1pPr>
              <a:lnSpc>
                <a:spcPts val="2800"/>
              </a:lnSpc>
              <a:spcAft>
                <a:spcPts val="600"/>
              </a:spcAft>
              <a:defRPr sz="2400" b="0">
                <a:solidFill>
                  <a:schemeClr val="accent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xmlns="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304" y="1511131"/>
            <a:ext cx="7439144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2586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To add/update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34C4DE9-B0C2-4FD4-9E28-2D204DBD4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025443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416555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No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08315" cy="51435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xmlns="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304" y="1060549"/>
            <a:ext cx="7439144" cy="359073"/>
          </a:xfrm>
        </p:spPr>
        <p:txBody>
          <a:bodyPr wrap="square" anchor="b">
            <a:spAutoFit/>
          </a:bodyPr>
          <a:lstStyle>
            <a:lvl1pPr>
              <a:lnSpc>
                <a:spcPts val="2800"/>
              </a:lnSpc>
              <a:spcAft>
                <a:spcPts val="600"/>
              </a:spcAft>
              <a:defRPr sz="2400" b="0">
                <a:solidFill>
                  <a:schemeClr val="accent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xmlns="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304" y="1511131"/>
            <a:ext cx="7439144" cy="785793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1296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025443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67692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No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908315" y="0"/>
            <a:ext cx="8235685" cy="51435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xmlns="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5304" y="1060549"/>
            <a:ext cx="7439144" cy="359073"/>
          </a:xfrm>
        </p:spPr>
        <p:txBody>
          <a:bodyPr wrap="square" anchor="b">
            <a:spAutoFit/>
          </a:bodyPr>
          <a:lstStyle>
            <a:lvl1pPr>
              <a:lnSpc>
                <a:spcPts val="2800"/>
              </a:lnSpc>
              <a:spcAft>
                <a:spcPts val="60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3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xmlns="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5304" y="1511131"/>
            <a:ext cx="7439144" cy="715004"/>
          </a:xfrm>
        </p:spPr>
        <p:txBody>
          <a:bodyPr wrap="square">
            <a:sp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0"/>
            <a:ext cx="2001172" cy="1296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139146" indent="-139146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39146" algn="l"/>
              </a:tabLst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39146" lvl="1" indent="-139146" algn="l" defTabSz="779227" rtl="0" eaLnBrk="1" latinLnBrk="0" hangingPunct="1">
              <a:spcBef>
                <a:spcPts val="0"/>
              </a:spcBef>
              <a:spcAft>
                <a:spcPts val="470"/>
              </a:spcAft>
              <a:buFont typeface="Arial" pitchFamily="34" charset="0"/>
              <a:buChar char="•"/>
            </a:pPr>
            <a:r>
              <a:rPr lang="en-NZ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025443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8132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9832801F-C11F-4CA8-8B5C-3B02AA99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582D2926-6708-4FE4-81EE-DDE665E19F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564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2C2A08-7BC4-451D-B5D2-40213CECDB16}"/>
              </a:ext>
            </a:extLst>
          </p:cNvPr>
          <p:cNvSpPr/>
          <p:nvPr userDrawn="1"/>
        </p:nvSpPr>
        <p:spPr bwMode="white">
          <a:xfrm>
            <a:off x="3032636" y="4701164"/>
            <a:ext cx="184724" cy="6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F5D4E7ED-40C7-497A-AA05-B0270A8381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574" y="143"/>
            <a:ext cx="2625371" cy="4742718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D3F846-8BEC-4D3B-953F-3EE462CCF19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6612" y="353122"/>
            <a:ext cx="8250777" cy="104111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59F41960-C0D3-4C7A-A48A-9C3F188FD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515782"/>
            <a:ext cx="2616305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0BF0ECF0-3BFC-4860-B4C9-1EEC2BB10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363" y="1515782"/>
            <a:ext cx="2616305" cy="2472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xmlns="" id="{D6EE81E7-49B1-47D8-8229-950622CD8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574" y="3075806"/>
            <a:ext cx="2616305" cy="1364532"/>
          </a:xfrm>
        </p:spPr>
        <p:txBody>
          <a:bodyPr lIns="169042" rIns="169042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4CD243-A87A-4AEB-A900-61BE2EE7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1491630"/>
            <a:ext cx="2633411" cy="1344000"/>
          </a:xfrm>
        </p:spPr>
        <p:txBody>
          <a:bodyPr lIns="169042" rIns="84521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8CCD83B-C949-464F-94ED-C13C2C3B6B54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4DF5407-A14F-4CB8-9998-6F351B417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92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E39A13-CF90-4F25-98BE-C16A07F09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182" y="2448941"/>
            <a:ext cx="4000288" cy="2180533"/>
          </a:xfrm>
        </p:spPr>
        <p:txBody>
          <a:bodyPr wrap="square" anchor="b">
            <a:spAutoFit/>
          </a:bodyPr>
          <a:lstStyle>
            <a:lvl1pPr>
              <a:spcAft>
                <a:spcPts val="313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313"/>
              </a:spcAft>
              <a:defRPr sz="1800">
                <a:solidFill>
                  <a:schemeClr val="bg1"/>
                </a:solidFill>
              </a:defRPr>
            </a:lvl2pPr>
            <a:lvl3pPr marL="0" indent="0">
              <a:spcAft>
                <a:spcPts val="313"/>
              </a:spcAft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Aft>
                <a:spcPts val="313"/>
              </a:spcAft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Aft>
                <a:spcPts val="313"/>
              </a:spcAft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2AABB7-F75A-4EB6-925C-0424A644839F}"/>
              </a:ext>
            </a:extLst>
          </p:cNvPr>
          <p:cNvSpPr/>
          <p:nvPr userDrawn="1"/>
        </p:nvSpPr>
        <p:spPr>
          <a:xfrm>
            <a:off x="8243232" y="0"/>
            <a:ext cx="90076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11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16200000">
            <a:off x="7214016" y="1884262"/>
            <a:ext cx="2959200" cy="432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23838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AD0B7D18-D860-436E-9C5C-C334642F0C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	INSERT FULL PAGE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3C144F69-A91D-4773-9264-F6499FE50D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0444" y="0"/>
            <a:ext cx="3300458" cy="5143500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DividerNumber">
            <a:extLst>
              <a:ext uri="{FF2B5EF4-FFF2-40B4-BE49-F238E27FC236}">
                <a16:creationId xmlns:a16="http://schemas.microsoft.com/office/drawing/2014/main" xmlns="" id="{8334B2E3-CBF2-4188-91DE-419EF58C5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342" y="1779662"/>
            <a:ext cx="1452321" cy="1661993"/>
          </a:xfrm>
        </p:spPr>
        <p:txBody>
          <a:bodyPr wrap="none" anchor="b">
            <a:spAutoFit/>
          </a:bodyPr>
          <a:lstStyle>
            <a:lvl1pPr>
              <a:spcAft>
                <a:spcPts val="0"/>
              </a:spcAft>
              <a:defRPr sz="10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6021D11-12D7-40F9-A825-2AAEB1F5C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9706" y="3583148"/>
            <a:ext cx="2771490" cy="100482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0"/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4F1A98-F30C-473F-BE86-F8653B356CB5}"/>
              </a:ext>
            </a:extLst>
          </p:cNvPr>
          <p:cNvSpPr/>
          <p:nvPr userDrawn="1"/>
        </p:nvSpPr>
        <p:spPr>
          <a:xfrm>
            <a:off x="9374814" y="0"/>
            <a:ext cx="2001172" cy="1727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FILL FOR SECTION DIVIDER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This layout can be used with a full colour background or with an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use an image/update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C4C69E6-F1BC-48C7-9D13-2847BF46E7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86520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58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4E035153-6034-4A26-99CC-B6F46B827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	INSERT FULL PAGE IMAGE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7CA2C5F-717C-4B4C-A08D-8106DBB8A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0444" y="0"/>
            <a:ext cx="3300458" cy="5143500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DividerNumber">
            <a:extLst>
              <a:ext uri="{FF2B5EF4-FFF2-40B4-BE49-F238E27FC236}">
                <a16:creationId xmlns:a16="http://schemas.microsoft.com/office/drawing/2014/main" xmlns="" id="{6BFD6603-196E-4F76-A36D-A533EEC3C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342" y="1779662"/>
            <a:ext cx="1452321" cy="1661993"/>
          </a:xfrm>
        </p:spPr>
        <p:txBody>
          <a:bodyPr wrap="none" anchor="b">
            <a:spAutoFit/>
          </a:bodyPr>
          <a:lstStyle>
            <a:lvl1pPr>
              <a:spcAft>
                <a:spcPts val="0"/>
              </a:spcAft>
              <a:defRPr sz="10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26EA0A23-15AB-4E84-B1F0-441560BC6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9706" y="3583148"/>
            <a:ext cx="2771490" cy="100482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89C8EA-811A-4A32-B0A9-D34748A8FACF}"/>
              </a:ext>
            </a:extLst>
          </p:cNvPr>
          <p:cNvSpPr/>
          <p:nvPr userDrawn="1"/>
        </p:nvSpPr>
        <p:spPr>
          <a:xfrm>
            <a:off x="9374814" y="0"/>
            <a:ext cx="2001172" cy="1727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FILL FOR APPENDIX DIVIDER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This layout can be used with a full colour background or with an image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use an image/update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65BCEB6-AFBD-4209-9591-7C09679F7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86520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62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34D785F2-9137-43F3-B25B-115C16F5A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1" y="1635646"/>
            <a:ext cx="4810427" cy="25202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4A931166-5A05-4B48-91D7-00608DC9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80"/>
            <a:ext cx="4810425" cy="97784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9968A2-A0A6-4FD5-9D52-EA6EA19415BF}"/>
              </a:ext>
            </a:extLst>
          </p:cNvPr>
          <p:cNvSpPr/>
          <p:nvPr userDrawn="1"/>
        </p:nvSpPr>
        <p:spPr bwMode="white">
          <a:xfrm>
            <a:off x="5298253" y="4697507"/>
            <a:ext cx="256886" cy="96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A01019-B77D-4AF5-B023-5F74449CE3B6}"/>
              </a:ext>
            </a:extLst>
          </p:cNvPr>
          <p:cNvSpPr/>
          <p:nvPr userDrawn="1"/>
        </p:nvSpPr>
        <p:spPr>
          <a:xfrm>
            <a:off x="5542921" y="0"/>
            <a:ext cx="317798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ctr" anchorCtr="1"/>
          <a:lstStyle/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95796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160F8AC-754D-47EF-85DB-794888E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xmlns="" id="{C900DC10-22C6-4C7C-A5E0-6A7C810E80B8}"/>
              </a:ext>
            </a:extLst>
          </p:cNvPr>
          <p:cNvSpPr txBox="1">
            <a:spLocks/>
          </p:cNvSpPr>
          <p:nvPr userDrawn="1"/>
        </p:nvSpPr>
        <p:spPr>
          <a:xfrm>
            <a:off x="450037" y="1341117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Birmingham office</a:t>
            </a:r>
          </a:p>
          <a:p>
            <a:pPr lvl="1"/>
            <a:r>
              <a:rPr lang="en-US" sz="1000" dirty="0"/>
              <a:t>Victoria House</a:t>
            </a:r>
            <a:br>
              <a:rPr lang="en-US" sz="1000" dirty="0"/>
            </a:br>
            <a:r>
              <a:rPr lang="en-US" sz="1000" dirty="0"/>
              <a:t>Victoria Square</a:t>
            </a:r>
            <a:br>
              <a:rPr lang="en-US" sz="1000" dirty="0"/>
            </a:br>
            <a:r>
              <a:rPr lang="en-US" sz="1000" dirty="0"/>
              <a:t>Birmingham</a:t>
            </a:r>
            <a:br>
              <a:rPr lang="en-US" sz="1000" dirty="0"/>
            </a:br>
            <a:r>
              <a:rPr lang="en-US" sz="1000" dirty="0"/>
              <a:t>B2 4BU</a:t>
            </a:r>
          </a:p>
          <a:p>
            <a:pPr lvl="1"/>
            <a:r>
              <a:rPr lang="en-US" sz="1000" dirty="0"/>
              <a:t>+44 (0)121 237 3900</a:t>
            </a:r>
            <a:br>
              <a:rPr lang="en-US" sz="1000" dirty="0"/>
            </a:br>
            <a:r>
              <a:rPr lang="en-US" sz="1000" dirty="0"/>
              <a:t>+44 (0)121 236 1291</a:t>
            </a:r>
            <a:endParaRPr lang="en-GB" sz="1000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xmlns="" id="{B64FFCF4-B981-4C3B-8957-FC3BEF69900D}"/>
              </a:ext>
            </a:extLst>
          </p:cNvPr>
          <p:cNvSpPr txBox="1">
            <a:spLocks/>
          </p:cNvSpPr>
          <p:nvPr userDrawn="1"/>
        </p:nvSpPr>
        <p:spPr>
          <a:xfrm>
            <a:off x="2124344" y="1341117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Exeter office</a:t>
            </a:r>
          </a:p>
          <a:p>
            <a:pPr lvl="1"/>
            <a:r>
              <a:rPr lang="en-US" sz="1000" dirty="0"/>
              <a:t>1st Floor</a:t>
            </a:r>
            <a:br>
              <a:rPr lang="en-US" sz="1000" dirty="0"/>
            </a:br>
            <a:r>
              <a:rPr lang="en-US" sz="1000" dirty="0"/>
              <a:t>The Mount</a:t>
            </a:r>
            <a:br>
              <a:rPr lang="en-US" sz="1000" dirty="0"/>
            </a:br>
            <a:r>
              <a:rPr lang="en-US" sz="1000" dirty="0"/>
              <a:t>72 Paris Street</a:t>
            </a:r>
            <a:br>
              <a:rPr lang="en-US" sz="1000" dirty="0"/>
            </a:br>
            <a:r>
              <a:rPr lang="en-US" sz="1000" dirty="0"/>
              <a:t>Exeter</a:t>
            </a:r>
            <a:br>
              <a:rPr lang="en-US" sz="1000" dirty="0"/>
            </a:br>
            <a:r>
              <a:rPr lang="en-US" sz="1000" dirty="0"/>
              <a:t>EX1 1JY</a:t>
            </a:r>
          </a:p>
          <a:p>
            <a:pPr lvl="1"/>
            <a:r>
              <a:rPr lang="en-US" sz="1000" dirty="0"/>
              <a:t>+44 (0)1392 458800</a:t>
            </a:r>
            <a:br>
              <a:rPr lang="en-US" sz="1000" dirty="0"/>
            </a:br>
            <a:r>
              <a:rPr lang="en-US" sz="1000" dirty="0"/>
              <a:t>+44 (0)1392 458801</a:t>
            </a:r>
            <a:endParaRPr lang="en-GB" sz="1000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4D08DD48-2C4B-4CE9-82FC-A5FF225F5D7E}"/>
              </a:ext>
            </a:extLst>
          </p:cNvPr>
          <p:cNvSpPr txBox="1">
            <a:spLocks/>
          </p:cNvSpPr>
          <p:nvPr userDrawn="1"/>
        </p:nvSpPr>
        <p:spPr>
          <a:xfrm>
            <a:off x="3798651" y="1341117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London office</a:t>
            </a:r>
          </a:p>
          <a:p>
            <a:pPr lvl="1"/>
            <a:r>
              <a:rPr lang="en-US" sz="1000" dirty="0"/>
              <a:t>15th Floor</a:t>
            </a:r>
            <a:br>
              <a:rPr lang="en-US" sz="1000" dirty="0"/>
            </a:br>
            <a:r>
              <a:rPr lang="en-US" sz="1000" dirty="0"/>
              <a:t>6 Bevis Marks</a:t>
            </a:r>
            <a:br>
              <a:rPr lang="en-US" sz="1000" dirty="0"/>
            </a:br>
            <a:r>
              <a:rPr lang="en-US" sz="1000" dirty="0"/>
              <a:t>London</a:t>
            </a:r>
            <a:br>
              <a:rPr lang="en-US" sz="1000" dirty="0"/>
            </a:br>
            <a:r>
              <a:rPr lang="en-US" sz="1000" dirty="0"/>
              <a:t>EC3A 7BA</a:t>
            </a:r>
          </a:p>
          <a:p>
            <a:pPr lvl="1"/>
            <a:r>
              <a:rPr lang="en-US" sz="1000" dirty="0"/>
              <a:t>+44 (0)20 7337 1000</a:t>
            </a:r>
            <a:br>
              <a:rPr lang="en-US" sz="1000" dirty="0"/>
            </a:br>
            <a:r>
              <a:rPr lang="en-US" sz="1000" dirty="0"/>
              <a:t>+44 (0)20 7929 1724</a:t>
            </a:r>
            <a:endParaRPr lang="en-GB" sz="1000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xmlns="" id="{3E348131-2EBF-4211-A275-DBAF6598BFC0}"/>
              </a:ext>
            </a:extLst>
          </p:cNvPr>
          <p:cNvSpPr txBox="1">
            <a:spLocks/>
          </p:cNvSpPr>
          <p:nvPr userDrawn="1"/>
        </p:nvSpPr>
        <p:spPr>
          <a:xfrm>
            <a:off x="450037" y="3069309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Manchester office</a:t>
            </a:r>
          </a:p>
          <a:p>
            <a:pPr lvl="1"/>
            <a:r>
              <a:rPr lang="en-US" sz="1000" dirty="0"/>
              <a:t>14th Floor</a:t>
            </a:r>
            <a:br>
              <a:rPr lang="en-US" sz="1000" dirty="0"/>
            </a:br>
            <a:r>
              <a:rPr lang="en-US" sz="1000" dirty="0"/>
              <a:t>No.1 </a:t>
            </a:r>
            <a:r>
              <a:rPr lang="en-US" sz="1000" dirty="0" err="1"/>
              <a:t>Spinningfields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1 Hardman Square</a:t>
            </a:r>
            <a:br>
              <a:rPr lang="en-US" sz="1000" dirty="0"/>
            </a:br>
            <a:r>
              <a:rPr lang="en-US" sz="1000" dirty="0" err="1"/>
              <a:t>Spinningfields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Manchester</a:t>
            </a:r>
            <a:br>
              <a:rPr lang="en-US" sz="1000" dirty="0"/>
            </a:br>
            <a:r>
              <a:rPr lang="en-US" sz="1000" dirty="0"/>
              <a:t>M3 3EB</a:t>
            </a:r>
          </a:p>
          <a:p>
            <a:pPr lvl="1"/>
            <a:r>
              <a:rPr lang="en-US" sz="1000" dirty="0"/>
              <a:t>+44 (0)370 270 6000</a:t>
            </a:r>
            <a:br>
              <a:rPr lang="en-US" sz="1000" dirty="0"/>
            </a:br>
            <a:r>
              <a:rPr lang="en-US" sz="1000" dirty="0"/>
              <a:t>+44 (0)161 375 0068</a:t>
            </a:r>
            <a:endParaRPr lang="en-GB" sz="1000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xmlns="" id="{65D659B6-C757-4A4E-969E-D4611982E4F9}"/>
              </a:ext>
            </a:extLst>
          </p:cNvPr>
          <p:cNvSpPr txBox="1">
            <a:spLocks/>
          </p:cNvSpPr>
          <p:nvPr userDrawn="1"/>
        </p:nvSpPr>
        <p:spPr>
          <a:xfrm>
            <a:off x="2124344" y="3069309"/>
            <a:ext cx="1478298" cy="115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000" dirty="0"/>
              <a:t>Nottingham office</a:t>
            </a:r>
          </a:p>
          <a:p>
            <a:pPr lvl="1"/>
            <a:r>
              <a:rPr lang="en-US" sz="1000" dirty="0"/>
              <a:t>Mowbray House</a:t>
            </a:r>
            <a:br>
              <a:rPr lang="en-US" sz="1000" dirty="0"/>
            </a:br>
            <a:r>
              <a:rPr lang="en-US" sz="1000" dirty="0"/>
              <a:t>Castle Meadow Road</a:t>
            </a:r>
            <a:br>
              <a:rPr lang="en-US" sz="1000" dirty="0"/>
            </a:br>
            <a:r>
              <a:rPr lang="en-US" sz="1000" dirty="0"/>
              <a:t>Nottingham</a:t>
            </a:r>
            <a:br>
              <a:rPr lang="en-US" sz="1000" dirty="0"/>
            </a:br>
            <a:r>
              <a:rPr lang="en-US" sz="1000" dirty="0"/>
              <a:t>NG2 1BJ</a:t>
            </a:r>
          </a:p>
          <a:p>
            <a:pPr lvl="1"/>
            <a:r>
              <a:rPr lang="en-US" sz="1000" dirty="0"/>
              <a:t>+44 (0)115 976 6000</a:t>
            </a:r>
            <a:br>
              <a:rPr lang="en-US" sz="1000" dirty="0"/>
            </a:br>
            <a:r>
              <a:rPr lang="en-US" sz="1000" dirty="0"/>
              <a:t>+44 (0)115 947 5246</a:t>
            </a:r>
            <a:endParaRPr lang="en-GB" sz="1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7FB42D7-FA41-4F4E-A900-F4D0F39BF21B}"/>
              </a:ext>
            </a:extLst>
          </p:cNvPr>
          <p:cNvCxnSpPr/>
          <p:nvPr userDrawn="1"/>
        </p:nvCxnSpPr>
        <p:spPr>
          <a:xfrm>
            <a:off x="450037" y="1224591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5E56E2C-447B-4AEA-8154-9CD7A79281D3}"/>
              </a:ext>
            </a:extLst>
          </p:cNvPr>
          <p:cNvCxnSpPr/>
          <p:nvPr userDrawn="1"/>
        </p:nvCxnSpPr>
        <p:spPr>
          <a:xfrm>
            <a:off x="2124344" y="1224591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627CFAD-9C35-402D-A042-46E916346CD6}"/>
              </a:ext>
            </a:extLst>
          </p:cNvPr>
          <p:cNvCxnSpPr/>
          <p:nvPr userDrawn="1"/>
        </p:nvCxnSpPr>
        <p:spPr>
          <a:xfrm>
            <a:off x="3798651" y="1224591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6DCEC45-AF18-460C-9EEE-03B2BFD4EBF8}"/>
              </a:ext>
            </a:extLst>
          </p:cNvPr>
          <p:cNvCxnSpPr/>
          <p:nvPr userDrawn="1"/>
        </p:nvCxnSpPr>
        <p:spPr>
          <a:xfrm>
            <a:off x="450037" y="2931790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EF42CC7-E459-45ED-B4DE-A44836391FBC}"/>
              </a:ext>
            </a:extLst>
          </p:cNvPr>
          <p:cNvCxnSpPr/>
          <p:nvPr userDrawn="1"/>
        </p:nvCxnSpPr>
        <p:spPr>
          <a:xfrm>
            <a:off x="2124344" y="2931790"/>
            <a:ext cx="147829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D1087A26-1E34-4084-A671-9F21B4843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80112" y="1224592"/>
            <a:ext cx="3113852" cy="33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2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18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1" y="351001"/>
            <a:ext cx="865424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69" y="1248512"/>
            <a:ext cx="8654240" cy="288707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6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- 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4385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47400"/>
            <a:ext cx="424485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1"/>
            <a:ext cx="428470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182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50595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6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2 Columns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9D722-3BBD-4CB1-81DF-8F49E97A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4D25D8BB-35E1-401A-B247-15A2349F8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2616305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352FDBC0-262D-42D1-BD8D-A87E0F62D9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5436022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75FF4E9E-FBE5-4621-A8C5-007BA0547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075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77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Contact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8501" y="1823605"/>
            <a:ext cx="4990472" cy="2311977"/>
          </a:xfrm>
        </p:spPr>
        <p:txBody>
          <a:bodyPr/>
          <a:lstStyle>
            <a:lvl1pPr marL="0" indent="0">
              <a:lnSpc>
                <a:spcPct val="2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e-mail address</a:t>
            </a:r>
          </a:p>
          <a:p>
            <a:pPr lvl="0"/>
            <a:r>
              <a:rPr lang="en-US" dirty="0"/>
              <a:t>LinkedIn Account</a:t>
            </a:r>
          </a:p>
          <a:p>
            <a:pPr lvl="0"/>
            <a:r>
              <a:rPr lang="en-US" dirty="0"/>
              <a:t>	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4988B-1060-4DAF-B443-E8A56F286A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692" y="1065610"/>
            <a:ext cx="5679281" cy="46672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A4036CE-B357-46EE-BFC1-5295024A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9" y="3413415"/>
            <a:ext cx="414338" cy="366173"/>
          </a:xfrm>
          <a:prstGeom prst="rect">
            <a:avLst/>
          </a:prstGeom>
        </p:spPr>
      </p:pic>
      <p:pic>
        <p:nvPicPr>
          <p:cNvPr id="9" name="Graphic 8" descr="Receiver">
            <a:extLst>
              <a:ext uri="{FF2B5EF4-FFF2-40B4-BE49-F238E27FC236}">
                <a16:creationId xmlns:a16="http://schemas.microsoft.com/office/drawing/2014/main" xmlns="" id="{600EC54A-7F47-45C8-8DE3-BCACA170A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3909" y="1959661"/>
            <a:ext cx="414338" cy="414338"/>
          </a:xfrm>
          <a:prstGeom prst="rect">
            <a:avLst/>
          </a:prstGeom>
        </p:spPr>
      </p:pic>
      <p:pic>
        <p:nvPicPr>
          <p:cNvPr id="11" name="Graphic 10" descr="Email">
            <a:extLst>
              <a:ext uri="{FF2B5EF4-FFF2-40B4-BE49-F238E27FC236}">
                <a16:creationId xmlns:a16="http://schemas.microsoft.com/office/drawing/2014/main" xmlns="" id="{1436D42A-F3E0-499B-B5FD-C2C60BEF1B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1577" y="2664207"/>
            <a:ext cx="45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2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90EA3CB3-E914-48D3-9121-E612F375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675" y="1296988"/>
            <a:ext cx="8250238" cy="321945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600"/>
            </a:lvl1pPr>
            <a:lvl2pPr>
              <a:lnSpc>
                <a:spcPct val="120000"/>
              </a:lnSpc>
              <a:spcAft>
                <a:spcPts val="600"/>
              </a:spcAft>
              <a:defRPr sz="1400"/>
            </a:lvl2pPr>
            <a:lvl3pPr>
              <a:lnSpc>
                <a:spcPct val="120000"/>
              </a:lnSpc>
              <a:spcAft>
                <a:spcPts val="600"/>
              </a:spcAft>
              <a:defRPr sz="1400"/>
            </a:lvl3pPr>
            <a:lvl4pPr>
              <a:lnSpc>
                <a:spcPct val="120000"/>
              </a:lnSpc>
              <a:spcAft>
                <a:spcPts val="600"/>
              </a:spcAft>
              <a:defRPr sz="1400"/>
            </a:lvl4pPr>
            <a:lvl5pPr>
              <a:lnSpc>
                <a:spcPct val="12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1"/>
            <a:ext cx="2001172" cy="952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BETWEEN FORMATTING STYLES</a:t>
            </a:r>
          </a:p>
          <a:p>
            <a:pPr marL="139142" indent="-139142">
              <a:buFont typeface="Arial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between headings and bullet levels, use the ‘Indent List Level’ buttons  found on the ‘Home’ tab</a:t>
            </a:r>
          </a:p>
          <a:p>
            <a:pPr marL="139142" indent="-139142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9142" indent="-139142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03F1B089-AC34-4167-AEC4-AA205B485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48711" t="5208" r="47188" b="92529"/>
          <a:stretch>
            <a:fillRect/>
          </a:stretch>
        </p:blipFill>
        <p:spPr bwMode="auto">
          <a:xfrm>
            <a:off x="9598450" y="627535"/>
            <a:ext cx="616689" cy="2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6069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3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7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78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64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6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4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1" y="351001"/>
            <a:ext cx="865424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69" y="1248512"/>
            <a:ext cx="8654240" cy="288707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029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- 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4385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47400"/>
            <a:ext cx="424485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1"/>
            <a:ext cx="428470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277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50595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87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2 Column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E1014-D907-4430-9F55-9D818BB5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005DADA9-384E-45FE-A416-DEEC04FB1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86AB2832-8A5F-4220-8D19-BE43354E0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1" y="1296988"/>
            <a:ext cx="6561487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589EFD61-ED51-41BC-96DB-DF35484B8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329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567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Contact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8501" y="1823605"/>
            <a:ext cx="4990472" cy="2311977"/>
          </a:xfrm>
        </p:spPr>
        <p:txBody>
          <a:bodyPr/>
          <a:lstStyle>
            <a:lvl1pPr marL="0" indent="0">
              <a:lnSpc>
                <a:spcPct val="2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e-mail address</a:t>
            </a:r>
          </a:p>
          <a:p>
            <a:pPr lvl="0"/>
            <a:r>
              <a:rPr lang="en-US" dirty="0"/>
              <a:t>LinkedIn Account</a:t>
            </a:r>
          </a:p>
          <a:p>
            <a:pPr lvl="0"/>
            <a:r>
              <a:rPr lang="en-US" dirty="0"/>
              <a:t>	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4988B-1060-4DAF-B443-E8A56F286A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692" y="1065610"/>
            <a:ext cx="5679281" cy="46672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A4036CE-B357-46EE-BFC1-5295024A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9" y="3413415"/>
            <a:ext cx="414338" cy="366173"/>
          </a:xfrm>
          <a:prstGeom prst="rect">
            <a:avLst/>
          </a:prstGeom>
        </p:spPr>
      </p:pic>
      <p:pic>
        <p:nvPicPr>
          <p:cNvPr id="9" name="Graphic 8" descr="Receiver">
            <a:extLst>
              <a:ext uri="{FF2B5EF4-FFF2-40B4-BE49-F238E27FC236}">
                <a16:creationId xmlns:a16="http://schemas.microsoft.com/office/drawing/2014/main" xmlns="" id="{600EC54A-7F47-45C8-8DE3-BCACA170A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3909" y="1959661"/>
            <a:ext cx="414338" cy="414338"/>
          </a:xfrm>
          <a:prstGeom prst="rect">
            <a:avLst/>
          </a:prstGeom>
        </p:spPr>
      </p:pic>
      <p:pic>
        <p:nvPicPr>
          <p:cNvPr id="11" name="Graphic 10" descr="Email">
            <a:extLst>
              <a:ext uri="{FF2B5EF4-FFF2-40B4-BE49-F238E27FC236}">
                <a16:creationId xmlns:a16="http://schemas.microsoft.com/office/drawing/2014/main" xmlns="" id="{1436D42A-F3E0-499B-B5FD-C2C60BEF1B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1577" y="2664207"/>
            <a:ext cx="45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55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90EA3CB3-E914-48D3-9121-E612F375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675" y="1296988"/>
            <a:ext cx="8250238" cy="321945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600"/>
            </a:lvl1pPr>
            <a:lvl2pPr>
              <a:lnSpc>
                <a:spcPct val="120000"/>
              </a:lnSpc>
              <a:spcAft>
                <a:spcPts val="600"/>
              </a:spcAft>
              <a:defRPr sz="1400"/>
            </a:lvl2pPr>
            <a:lvl3pPr>
              <a:lnSpc>
                <a:spcPct val="120000"/>
              </a:lnSpc>
              <a:spcAft>
                <a:spcPts val="600"/>
              </a:spcAft>
              <a:defRPr sz="1400"/>
            </a:lvl3pPr>
            <a:lvl4pPr>
              <a:lnSpc>
                <a:spcPct val="120000"/>
              </a:lnSpc>
              <a:spcAft>
                <a:spcPts val="600"/>
              </a:spcAft>
              <a:defRPr sz="1400"/>
            </a:lvl4pPr>
            <a:lvl5pPr>
              <a:lnSpc>
                <a:spcPct val="12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1"/>
            <a:ext cx="2001172" cy="952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BETWEEN FORMATTING STYLES</a:t>
            </a:r>
          </a:p>
          <a:p>
            <a:pPr marL="139142" indent="-139142">
              <a:buFont typeface="Arial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between headings and bullet levels, use the ‘Indent List Level’ buttons  found on the ‘Home’ tab</a:t>
            </a:r>
          </a:p>
          <a:p>
            <a:pPr marL="139142" indent="-139142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9142" indent="-139142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03F1B089-AC34-4167-AEC4-AA205B485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48711" t="5208" r="47188" b="92529"/>
          <a:stretch>
            <a:fillRect/>
          </a:stretch>
        </p:blipFill>
        <p:spPr bwMode="auto">
          <a:xfrm>
            <a:off x="9598450" y="627535"/>
            <a:ext cx="616689" cy="2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12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3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7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90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63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688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1" y="351001"/>
            <a:ext cx="865424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69" y="1248512"/>
            <a:ext cx="8654240" cy="288707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771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- 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4385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47400"/>
            <a:ext cx="424485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1"/>
            <a:ext cx="428470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772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50595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615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2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3 Column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E78E4-B58F-4AE9-AA94-B2C21601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D0E20177-48CA-4D55-8389-A24E374F2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6F2EE2C1-D06A-4BB2-AFE0-2E176B20F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2" y="1296988"/>
            <a:ext cx="318326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BDCB2AA2-9CBC-43B6-B3D1-7A250A21C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0342" y="1296988"/>
            <a:ext cx="318326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88B82851-0B79-4171-8938-0B0AE023A9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519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Contact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8501" y="1823605"/>
            <a:ext cx="4990472" cy="2311977"/>
          </a:xfrm>
        </p:spPr>
        <p:txBody>
          <a:bodyPr/>
          <a:lstStyle>
            <a:lvl1pPr marL="0" indent="0">
              <a:lnSpc>
                <a:spcPct val="2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e-mail address</a:t>
            </a:r>
          </a:p>
          <a:p>
            <a:pPr lvl="0"/>
            <a:r>
              <a:rPr lang="en-US" dirty="0"/>
              <a:t>LinkedIn Account</a:t>
            </a:r>
          </a:p>
          <a:p>
            <a:pPr lvl="0"/>
            <a:r>
              <a:rPr lang="en-US" dirty="0"/>
              <a:t>	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4988B-1060-4DAF-B443-E8A56F286A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692" y="1065610"/>
            <a:ext cx="5679281" cy="46672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A4036CE-B357-46EE-BFC1-5295024A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9" y="3413415"/>
            <a:ext cx="414338" cy="366173"/>
          </a:xfrm>
          <a:prstGeom prst="rect">
            <a:avLst/>
          </a:prstGeom>
        </p:spPr>
      </p:pic>
      <p:pic>
        <p:nvPicPr>
          <p:cNvPr id="9" name="Graphic 8" descr="Receiver">
            <a:extLst>
              <a:ext uri="{FF2B5EF4-FFF2-40B4-BE49-F238E27FC236}">
                <a16:creationId xmlns:a16="http://schemas.microsoft.com/office/drawing/2014/main" xmlns="" id="{600EC54A-7F47-45C8-8DE3-BCACA170A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3909" y="1959661"/>
            <a:ext cx="414338" cy="414338"/>
          </a:xfrm>
          <a:prstGeom prst="rect">
            <a:avLst/>
          </a:prstGeom>
        </p:spPr>
      </p:pic>
      <p:pic>
        <p:nvPicPr>
          <p:cNvPr id="11" name="Graphic 10" descr="Email">
            <a:extLst>
              <a:ext uri="{FF2B5EF4-FFF2-40B4-BE49-F238E27FC236}">
                <a16:creationId xmlns:a16="http://schemas.microsoft.com/office/drawing/2014/main" xmlns="" id="{1436D42A-F3E0-499B-B5FD-C2C60BEF1B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1577" y="2664207"/>
            <a:ext cx="45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1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3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7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4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458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46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1" y="351001"/>
            <a:ext cx="865424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69" y="1248512"/>
            <a:ext cx="8654240" cy="288707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497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- Titl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43850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47400"/>
            <a:ext cx="424485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1"/>
            <a:ext cx="4284700" cy="28881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593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51001"/>
            <a:ext cx="8650595" cy="63094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7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449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Contact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8501" y="1823605"/>
            <a:ext cx="4990472" cy="2311977"/>
          </a:xfrm>
        </p:spPr>
        <p:txBody>
          <a:bodyPr/>
          <a:lstStyle>
            <a:lvl1pPr marL="0" indent="0">
              <a:lnSpc>
                <a:spcPct val="2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e-mail address</a:t>
            </a:r>
          </a:p>
          <a:p>
            <a:pPr lvl="0"/>
            <a:r>
              <a:rPr lang="en-US" dirty="0"/>
              <a:t>LinkedIn Account</a:t>
            </a:r>
          </a:p>
          <a:p>
            <a:pPr lvl="0"/>
            <a:r>
              <a:rPr lang="en-US" dirty="0"/>
              <a:t>	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E9D59C2-96A8-4A3F-AEF3-C5CCF1F2E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8950" cy="44005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4988B-1060-4DAF-B443-E8A56F286A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692" y="1065610"/>
            <a:ext cx="5679281" cy="46672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A4036CE-B357-46EE-BFC1-5295024A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9" y="3413415"/>
            <a:ext cx="414338" cy="366173"/>
          </a:xfrm>
          <a:prstGeom prst="rect">
            <a:avLst/>
          </a:prstGeom>
        </p:spPr>
      </p:pic>
      <p:pic>
        <p:nvPicPr>
          <p:cNvPr id="9" name="Graphic 8" descr="Receiver">
            <a:extLst>
              <a:ext uri="{FF2B5EF4-FFF2-40B4-BE49-F238E27FC236}">
                <a16:creationId xmlns:a16="http://schemas.microsoft.com/office/drawing/2014/main" xmlns="" id="{600EC54A-7F47-45C8-8DE3-BCACA170A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3909" y="1959661"/>
            <a:ext cx="414338" cy="414338"/>
          </a:xfrm>
          <a:prstGeom prst="rect">
            <a:avLst/>
          </a:prstGeom>
        </p:spPr>
      </p:pic>
      <p:pic>
        <p:nvPicPr>
          <p:cNvPr id="11" name="Graphic 10" descr="Email">
            <a:extLst>
              <a:ext uri="{FF2B5EF4-FFF2-40B4-BE49-F238E27FC236}">
                <a16:creationId xmlns:a16="http://schemas.microsoft.com/office/drawing/2014/main" xmlns="" id="{1436D42A-F3E0-499B-B5FD-C2C60BEF1B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71577" y="2664207"/>
            <a:ext cx="45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5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90EA3CB3-E914-48D3-9121-E612F375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675" y="1296988"/>
            <a:ext cx="8250238" cy="321945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600"/>
            </a:lvl1pPr>
            <a:lvl2pPr>
              <a:lnSpc>
                <a:spcPct val="120000"/>
              </a:lnSpc>
              <a:spcAft>
                <a:spcPts val="600"/>
              </a:spcAft>
              <a:defRPr sz="1400"/>
            </a:lvl2pPr>
            <a:lvl3pPr>
              <a:lnSpc>
                <a:spcPct val="120000"/>
              </a:lnSpc>
              <a:spcAft>
                <a:spcPts val="600"/>
              </a:spcAft>
              <a:defRPr sz="1400"/>
            </a:lvl3pPr>
            <a:lvl4pPr>
              <a:lnSpc>
                <a:spcPct val="120000"/>
              </a:lnSpc>
              <a:spcAft>
                <a:spcPts val="600"/>
              </a:spcAft>
              <a:defRPr sz="1400"/>
            </a:lvl4pPr>
            <a:lvl5pPr>
              <a:lnSpc>
                <a:spcPct val="12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0C4287-03D3-4ABF-940F-F90820F0A2BC}"/>
              </a:ext>
            </a:extLst>
          </p:cNvPr>
          <p:cNvSpPr/>
          <p:nvPr userDrawn="1"/>
        </p:nvSpPr>
        <p:spPr>
          <a:xfrm>
            <a:off x="9374814" y="1"/>
            <a:ext cx="2001172" cy="952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BETWEEN FORMATTING STYLES</a:t>
            </a:r>
          </a:p>
          <a:p>
            <a:pPr marL="139142" indent="-139142">
              <a:buFont typeface="Arial" pitchFamily="34" charset="0"/>
              <a:buChar char="•"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between headings and bullet levels, use the ‘Indent List Level’ buttons  found on the ‘Home’ tab</a:t>
            </a:r>
          </a:p>
          <a:p>
            <a:pPr marL="139142" indent="-139142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39142" indent="-139142">
              <a:buFont typeface="Arial" pitchFamily="34" charset="0"/>
              <a:buChar char="•"/>
            </a:pPr>
            <a:endParaRPr lang="en-GB" sz="7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03F1B089-AC34-4167-AEC4-AA205B485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48711" t="5208" r="47188" b="92529"/>
          <a:stretch>
            <a:fillRect/>
          </a:stretch>
        </p:blipFill>
        <p:spPr bwMode="auto">
          <a:xfrm>
            <a:off x="9598450" y="627535"/>
            <a:ext cx="616689" cy="2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56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3 Column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E78E4-B58F-4AE9-AA94-B2C21601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D0E20177-48CA-4D55-8389-A24E374F2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923936"/>
            <a:ext cx="1495358" cy="2584000"/>
          </a:xfrm>
        </p:spPr>
        <p:txBody>
          <a:bodyPr/>
          <a:lstStyle>
            <a:lvl1pPr>
              <a:defRPr sz="1600">
                <a:solidFill>
                  <a:srgbClr val="848286"/>
                </a:solidFill>
              </a:defRPr>
            </a:lvl1pPr>
            <a:lvl2pPr>
              <a:defRPr sz="1400">
                <a:solidFill>
                  <a:srgbClr val="848286"/>
                </a:solidFill>
              </a:defRPr>
            </a:lvl2pPr>
            <a:lvl3pPr>
              <a:defRPr sz="1400">
                <a:solidFill>
                  <a:srgbClr val="848286"/>
                </a:solidFill>
              </a:defRPr>
            </a:lvl3pPr>
            <a:lvl4pPr>
              <a:defRPr sz="1400">
                <a:solidFill>
                  <a:srgbClr val="848286"/>
                </a:solidFill>
              </a:defRPr>
            </a:lvl4pPr>
            <a:lvl5pPr>
              <a:defRPr sz="1400">
                <a:solidFill>
                  <a:srgbClr val="8482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6F2EE2C1-D06A-4BB2-AFE0-2E176B20F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4982" y="1923679"/>
            <a:ext cx="3183268" cy="259276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BDCB2AA2-9CBC-43B6-B3D1-7A250A21C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0342" y="1923679"/>
            <a:ext cx="3183268" cy="259276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E853A273-86E8-4FC0-BB1B-9E4305B8E4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4982" y="1415530"/>
            <a:ext cx="6562623" cy="364132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7902A7A-4551-4D68-B2E2-77CDBCAA5E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996C52C-171A-424B-92CD-7C24ACADD646}"/>
              </a:ext>
            </a:extLst>
          </p:cNvPr>
          <p:cNvSpPr txBox="1">
            <a:spLocks/>
          </p:cNvSpPr>
          <p:nvPr userDrawn="1"/>
        </p:nvSpPr>
        <p:spPr>
          <a:xfrm>
            <a:off x="468226" y="1272100"/>
            <a:ext cx="1086621" cy="56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7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en-GB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4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4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33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817" y="1296988"/>
            <a:ext cx="4000937" cy="3219450"/>
          </a:xfrm>
        </p:spPr>
        <p:txBody>
          <a:bodyPr/>
          <a:lstStyle>
            <a:lvl1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7920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defRPr lang="en-GB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3" y="843559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770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7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E1014-D907-4430-9F55-9D818BB5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005DADA9-384E-45FE-A416-DEEC04FB1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32" y="1296988"/>
            <a:ext cx="1495358" cy="3219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2312CB3D-D83C-45CA-BD58-888DFBA0F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3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714D3-781D-41F2-875D-2AD18372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3" y="441779"/>
            <a:ext cx="8250071" cy="429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7D04C332-925C-4BFF-9215-FE22A63C1F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0447" y="1296988"/>
            <a:ext cx="5436022" cy="321944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83665C9-9B43-493E-9DFF-347DE48307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472" y="1296861"/>
            <a:ext cx="2617224" cy="321957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D8D07448-2493-4066-9C9F-4A1F8AC89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32" y="843558"/>
            <a:ext cx="8250071" cy="260435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0F5118-9ACE-45E2-A163-0DA99B4DDB9E}"/>
              </a:ext>
            </a:extLst>
          </p:cNvPr>
          <p:cNvSpPr/>
          <p:nvPr userDrawn="1"/>
        </p:nvSpPr>
        <p:spPr>
          <a:xfrm>
            <a:off x="9374814" y="0"/>
            <a:ext cx="2001172" cy="1339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7" tIns="56347" rIns="56347" bIns="56347" rtlCol="0" anchor="t" anchorCtr="0">
            <a:spAutoFit/>
          </a:bodyPr>
          <a:lstStyle/>
          <a:p>
            <a:pPr marL="0" marR="0" lvl="0" indent="0" algn="l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Tx/>
              <a:buNone/>
              <a:tabLst/>
              <a:defRPr/>
            </a:pPr>
            <a:r>
              <a:rPr lang="en-GB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r>
              <a:rPr lang="en-GB" sz="700" dirty="0">
                <a:solidFill>
                  <a:schemeClr val="tx1"/>
                </a:solidFill>
              </a:rPr>
              <a:t/>
            </a:r>
            <a:br>
              <a:rPr lang="en-GB" sz="700" dirty="0">
                <a:solidFill>
                  <a:schemeClr val="tx1"/>
                </a:solidFill>
              </a:rPr>
            </a:br>
            <a:endParaRPr lang="en-GB" sz="700" dirty="0">
              <a:solidFill>
                <a:schemeClr val="tx1"/>
              </a:solidFill>
            </a:endParaRP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39146" indent="-139146">
              <a:buFont typeface="Arial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CF9552B-6000-4565-9F99-BE91AE6D6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49" y="505162"/>
            <a:ext cx="244347" cy="1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45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0.sv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0.sv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Relationship Id="rId1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0.sv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533" y="441780"/>
            <a:ext cx="8250071" cy="401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533" y="1299599"/>
            <a:ext cx="8250071" cy="3216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8121844" y="4853801"/>
            <a:ext cx="583905" cy="94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r"/>
            <a:fld id="{DFB14E5B-2552-4758-92D8-AE4F14B36129}" type="slidenum">
              <a:rPr lang="en-GB" sz="900" smtClean="0">
                <a:solidFill>
                  <a:schemeClr val="accent1"/>
                </a:solidFill>
              </a:rPr>
              <a:pPr lvl="0" algn="r"/>
              <a:t>‹#›</a:t>
            </a:fld>
            <a:endParaRPr lang="en-GB" sz="700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A4FDE5B-7D38-4987-8076-91C510FC71D0}"/>
              </a:ext>
            </a:extLst>
          </p:cNvPr>
          <p:cNvCxnSpPr>
            <a:cxnSpLocks/>
          </p:cNvCxnSpPr>
          <p:nvPr/>
        </p:nvCxnSpPr>
        <p:spPr>
          <a:xfrm flipH="1">
            <a:off x="455677" y="4744279"/>
            <a:ext cx="8250071" cy="0"/>
          </a:xfrm>
          <a:prstGeom prst="line">
            <a:avLst/>
          </a:prstGeom>
          <a:ln w="1270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169E34-DB78-416F-A429-0590A6B8F1F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7" y="4803998"/>
            <a:ext cx="1008112" cy="1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7" r:id="rId3"/>
    <p:sldLayoutId id="2147483759" r:id="rId4"/>
    <p:sldLayoutId id="2147483787" r:id="rId5"/>
    <p:sldLayoutId id="2147483780" r:id="rId6"/>
    <p:sldLayoutId id="2147483790" r:id="rId7"/>
    <p:sldLayoutId id="2147483791" r:id="rId8"/>
    <p:sldLayoutId id="2147483761" r:id="rId9"/>
    <p:sldLayoutId id="2147483762" r:id="rId10"/>
    <p:sldLayoutId id="2147483764" r:id="rId11"/>
    <p:sldLayoutId id="2147483765" r:id="rId12"/>
    <p:sldLayoutId id="2147483782" r:id="rId13"/>
    <p:sldLayoutId id="2147483804" r:id="rId14"/>
    <p:sldLayoutId id="2147483784" r:id="rId15"/>
    <p:sldLayoutId id="2147483671" r:id="rId16"/>
    <p:sldLayoutId id="2147483673" r:id="rId17"/>
    <p:sldLayoutId id="2147483772" r:id="rId18"/>
    <p:sldLayoutId id="2147483798" r:id="rId19"/>
    <p:sldLayoutId id="2147483799" r:id="rId20"/>
    <p:sldLayoutId id="2147483794" r:id="rId21"/>
    <p:sldLayoutId id="2147483795" r:id="rId22"/>
    <p:sldLayoutId id="2147483796" r:id="rId23"/>
    <p:sldLayoutId id="2147483797" r:id="rId24"/>
    <p:sldLayoutId id="2147483649" r:id="rId25"/>
    <p:sldLayoutId id="2147483802" r:id="rId26"/>
    <p:sldLayoutId id="2147483768" r:id="rId27"/>
    <p:sldLayoutId id="2147483801" r:id="rId28"/>
    <p:sldLayoutId id="2147483803" r:id="rId29"/>
    <p:sldLayoutId id="2147483786" r:id="rId30"/>
    <p:sldLayoutId id="2147483773" r:id="rId31"/>
    <p:sldLayoutId id="2147483651" r:id="rId32"/>
    <p:sldLayoutId id="2147483766" r:id="rId33"/>
    <p:sldLayoutId id="2147483755" r:id="rId34"/>
    <p:sldLayoutId id="2147483800" r:id="rId35"/>
  </p:sldLayoutIdLst>
  <p:hf hdr="0" ftr="0" dt="0"/>
  <p:txStyles>
    <p:titleStyle>
      <a:lvl1pPr algn="l" defTabSz="779227" rtl="0" eaLnBrk="1" latinLnBrk="0" hangingPunct="1"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268288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80975" algn="l" defTabSz="77922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Tx/>
        <a:buNone/>
        <a:defRPr sz="700" b="1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779227" rtl="0" eaLnBrk="1" latinLnBrk="0" hangingPunct="1">
        <a:lnSpc>
          <a:spcPct val="120000"/>
        </a:lnSpc>
        <a:spcBef>
          <a:spcPts val="0"/>
        </a:spcBef>
        <a:spcAft>
          <a:spcPts val="470"/>
        </a:spcAft>
        <a:buClr>
          <a:schemeClr val="bg2"/>
        </a:buClr>
        <a:buFontTx/>
        <a:buNone/>
        <a:defRPr sz="1100" b="0" kern="1200">
          <a:solidFill>
            <a:schemeClr val="accent1"/>
          </a:solidFill>
          <a:latin typeface="+mj-lt"/>
          <a:ea typeface="+mn-ea"/>
          <a:cs typeface="+mn-cs"/>
        </a:defRPr>
      </a:lvl7pPr>
      <a:lvl8pPr marL="141631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rabi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736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779227" rtl="0" eaLnBrk="1" latinLnBrk="0" hangingPunct="1">
        <a:spcBef>
          <a:spcPts val="0"/>
        </a:spcBef>
        <a:spcAft>
          <a:spcPts val="470"/>
        </a:spcAft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41631" indent="-141631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81736" indent="-141631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 typeface="Arial" panose="020B0604020202020204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422604" indent="-141631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779227" rtl="0" eaLnBrk="1" latinLnBrk="0" hangingPunct="1">
        <a:spcBef>
          <a:spcPts val="0"/>
        </a:spcBef>
        <a:spcAft>
          <a:spcPts val="470"/>
        </a:spcAft>
        <a:buClr>
          <a:schemeClr val="accent1"/>
        </a:buClr>
        <a:buFontTx/>
        <a:buNone/>
        <a:defRPr sz="7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779227" rtl="0" eaLnBrk="1" latinLnBrk="0" hangingPunct="1">
        <a:spcBef>
          <a:spcPts val="0"/>
        </a:spcBef>
        <a:spcAft>
          <a:spcPts val="470"/>
        </a:spcAft>
        <a:buClr>
          <a:schemeClr val="bg2"/>
        </a:buClr>
        <a:buFontTx/>
        <a:buNone/>
        <a:defRPr sz="900" b="0" kern="1200">
          <a:solidFill>
            <a:schemeClr val="accent1"/>
          </a:solidFill>
          <a:latin typeface="+mj-lt"/>
          <a:ea typeface="+mn-ea"/>
          <a:cs typeface="+mn-cs"/>
        </a:defRPr>
      </a:lvl6pPr>
      <a:lvl7pPr marL="141631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rabi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1736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736" indent="-141631" algn="l" defTabSz="779227" rtl="0" eaLnBrk="1" latinLnBrk="0" hangingPunct="1">
        <a:spcBef>
          <a:spcPts val="0"/>
        </a:spcBef>
        <a:spcAft>
          <a:spcPts val="470"/>
        </a:spcAft>
        <a:buClrTx/>
        <a:buFont typeface="+mj-lt"/>
        <a:buAutoNum type="alphaLcPeriod"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7" userDrawn="1">
          <p15:clr>
            <a:srgbClr val="F26B43"/>
          </p15:clr>
        </p15:guide>
        <p15:guide id="2" pos="280" userDrawn="1">
          <p15:clr>
            <a:srgbClr val="F26B43"/>
          </p15:clr>
        </p15:guide>
        <p15:guide id="3" pos="6407" userDrawn="1">
          <p15:clr>
            <a:srgbClr val="F26B43"/>
          </p15:clr>
        </p15:guide>
        <p15:guide id="5" pos="5480" userDrawn="1">
          <p15:clr>
            <a:srgbClr val="F26B43"/>
          </p15:clr>
        </p15:guide>
        <p15:guide id="21" orient="horz" pos="327" userDrawn="1">
          <p15:clr>
            <a:srgbClr val="F26B43"/>
          </p15:clr>
        </p15:guide>
        <p15:guide id="28" orient="horz" pos="4287" userDrawn="1">
          <p15:clr>
            <a:srgbClr val="F26B43"/>
          </p15:clr>
        </p15:guide>
        <p15:guide id="29" orient="horz" pos="28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A1061-6DE9-4A29-B748-5E56B42CFAA4}"/>
              </a:ext>
            </a:extLst>
          </p:cNvPr>
          <p:cNvSpPr/>
          <p:nvPr userDrawn="1"/>
        </p:nvSpPr>
        <p:spPr>
          <a:xfrm flipV="1">
            <a:off x="0" y="0"/>
            <a:ext cx="9143985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/>
          </a:p>
        </p:txBody>
      </p:sp>
      <p:pic>
        <p:nvPicPr>
          <p:cNvPr id="7" name="Picture 6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9EB8605F-4A75-4F03-A4C8-D3918B8AB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39" r="1" b="-1"/>
          <a:stretch/>
        </p:blipFill>
        <p:spPr>
          <a:xfrm>
            <a:off x="-15" y="4402152"/>
            <a:ext cx="9144000" cy="7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0" y="351001"/>
            <a:ext cx="5679209" cy="630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0" y="1248512"/>
            <a:ext cx="5679209" cy="288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FB0B2A-787A-4CD5-AA67-070E314EF10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613" y="4837531"/>
            <a:ext cx="1294596" cy="1881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D1E4BE-8573-4F0D-A54D-AFB0BAD00993}"/>
              </a:ext>
            </a:extLst>
          </p:cNvPr>
          <p:cNvGrpSpPr/>
          <p:nvPr userDrawn="1"/>
        </p:nvGrpSpPr>
        <p:grpSpPr>
          <a:xfrm>
            <a:off x="252207" y="4443958"/>
            <a:ext cx="3239880" cy="611578"/>
            <a:chOff x="252207" y="4443958"/>
            <a:chExt cx="3239880" cy="6115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DE60ED8-6909-4C67-91C3-94021C877603}"/>
                </a:ext>
              </a:extLst>
            </p:cNvPr>
            <p:cNvSpPr txBox="1"/>
            <p:nvPr/>
          </p:nvSpPr>
          <p:spPr>
            <a:xfrm>
              <a:off x="277495" y="4443958"/>
              <a:ext cx="3214592" cy="61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8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</a:t>
              </a:r>
              <a:r>
                <a:rPr lang="en-GB" sz="105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brownejacobson.com</a:t>
              </a:r>
            </a:p>
            <a:p>
              <a:pPr>
                <a:lnSpc>
                  <a:spcPct val="150000"/>
                </a:lnSpc>
              </a:pPr>
              <a:r>
                <a:rPr lang="en-GB" sz="105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linkedin.com/company/</a:t>
              </a:r>
              <a:r>
                <a:rPr lang="en-GB" sz="1050" b="1" dirty="0" err="1">
                  <a:solidFill>
                    <a:schemeClr val="bg1"/>
                  </a:solidFill>
                  <a:latin typeface="Trebuchet MS" panose="020B0603020202020204" pitchFamily="34" charset="0"/>
                </a:rPr>
                <a:t>brownej</a:t>
              </a:r>
              <a:endParaRPr lang="en-GB" sz="105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06109E6D-7091-4339-844B-DE9AF2F9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95" y="4818337"/>
              <a:ext cx="234913" cy="207605"/>
            </a:xfrm>
            <a:prstGeom prst="rect">
              <a:avLst/>
            </a:prstGeom>
          </p:spPr>
        </p:pic>
        <p:pic>
          <p:nvPicPr>
            <p:cNvPr id="13" name="Graphic 12" descr="World">
              <a:extLst>
                <a:ext uri="{FF2B5EF4-FFF2-40B4-BE49-F238E27FC236}">
                  <a16:creationId xmlns:a16="http://schemas.microsoft.com/office/drawing/2014/main" xmlns="" id="{567A4A48-6A86-40E7-BDFE-F379ADB5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52207" y="4475481"/>
              <a:ext cx="270000" cy="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90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8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A1061-6DE9-4A29-B748-5E56B42CFAA4}"/>
              </a:ext>
            </a:extLst>
          </p:cNvPr>
          <p:cNvSpPr/>
          <p:nvPr userDrawn="1"/>
        </p:nvSpPr>
        <p:spPr>
          <a:xfrm flipV="1">
            <a:off x="0" y="0"/>
            <a:ext cx="9143985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/>
          </a:p>
        </p:txBody>
      </p:sp>
      <p:pic>
        <p:nvPicPr>
          <p:cNvPr id="7" name="Picture 6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9EB8605F-4A75-4F03-A4C8-D3918B8AB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39" r="1" b="-1"/>
          <a:stretch/>
        </p:blipFill>
        <p:spPr>
          <a:xfrm>
            <a:off x="-15" y="4402152"/>
            <a:ext cx="9144000" cy="7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0" y="351001"/>
            <a:ext cx="5679209" cy="630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0" y="1248512"/>
            <a:ext cx="5679209" cy="288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FB0B2A-787A-4CD5-AA67-070E314EF10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613" y="4837531"/>
            <a:ext cx="1294596" cy="1881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5339D47-3B61-4159-8987-F7B8C08E413A}"/>
              </a:ext>
            </a:extLst>
          </p:cNvPr>
          <p:cNvGrpSpPr/>
          <p:nvPr userDrawn="1"/>
        </p:nvGrpSpPr>
        <p:grpSpPr>
          <a:xfrm>
            <a:off x="226919" y="4454594"/>
            <a:ext cx="270000" cy="550461"/>
            <a:chOff x="4306526" y="5939460"/>
            <a:chExt cx="360000" cy="733948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06109E6D-7091-4339-844B-DE9AF2F9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244" y="6396601"/>
              <a:ext cx="313218" cy="276807"/>
            </a:xfrm>
            <a:prstGeom prst="rect">
              <a:avLst/>
            </a:prstGeom>
          </p:spPr>
        </p:pic>
        <p:pic>
          <p:nvPicPr>
            <p:cNvPr id="13" name="Graphic 12" descr="World">
              <a:extLst>
                <a:ext uri="{FF2B5EF4-FFF2-40B4-BE49-F238E27FC236}">
                  <a16:creationId xmlns:a16="http://schemas.microsoft.com/office/drawing/2014/main" xmlns="" id="{567A4A48-6A86-40E7-BDFE-F379ADB5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4306526" y="5939460"/>
              <a:ext cx="360000" cy="360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EBC4B7-9E20-499D-95F0-2336D3070F67}"/>
              </a:ext>
            </a:extLst>
          </p:cNvPr>
          <p:cNvSpPr txBox="1"/>
          <p:nvPr userDrawn="1"/>
        </p:nvSpPr>
        <p:spPr>
          <a:xfrm>
            <a:off x="277495" y="4443958"/>
            <a:ext cx="3214592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</a:t>
            </a:r>
            <a:r>
              <a:rPr lang="en-GB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brownejacobson.com</a:t>
            </a:r>
          </a:p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linkedin.com/company/</a:t>
            </a:r>
            <a:r>
              <a:rPr lang="en-GB" sz="105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brownej</a:t>
            </a:r>
            <a:endParaRPr lang="en-GB" sz="105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A1061-6DE9-4A29-B748-5E56B42CFAA4}"/>
              </a:ext>
            </a:extLst>
          </p:cNvPr>
          <p:cNvSpPr/>
          <p:nvPr userDrawn="1"/>
        </p:nvSpPr>
        <p:spPr>
          <a:xfrm flipV="1">
            <a:off x="0" y="0"/>
            <a:ext cx="9143985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/>
          </a:p>
        </p:txBody>
      </p:sp>
      <p:pic>
        <p:nvPicPr>
          <p:cNvPr id="7" name="Picture 6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9EB8605F-4A75-4F03-A4C8-D3918B8AB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39" r="1" b="-1"/>
          <a:stretch/>
        </p:blipFill>
        <p:spPr>
          <a:xfrm>
            <a:off x="-15" y="4402152"/>
            <a:ext cx="9144000" cy="7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0" y="351001"/>
            <a:ext cx="5679209" cy="630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0" y="1248512"/>
            <a:ext cx="5679209" cy="288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FB0B2A-787A-4CD5-AA67-070E314EF10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613" y="4837531"/>
            <a:ext cx="1294596" cy="1881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5339D47-3B61-4159-8987-F7B8C08E413A}"/>
              </a:ext>
            </a:extLst>
          </p:cNvPr>
          <p:cNvGrpSpPr/>
          <p:nvPr userDrawn="1"/>
        </p:nvGrpSpPr>
        <p:grpSpPr>
          <a:xfrm>
            <a:off x="226919" y="4454594"/>
            <a:ext cx="270000" cy="550461"/>
            <a:chOff x="4306526" y="5939460"/>
            <a:chExt cx="360000" cy="733948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06109E6D-7091-4339-844B-DE9AF2F9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244" y="6396601"/>
              <a:ext cx="313218" cy="276807"/>
            </a:xfrm>
            <a:prstGeom prst="rect">
              <a:avLst/>
            </a:prstGeom>
          </p:spPr>
        </p:pic>
        <p:pic>
          <p:nvPicPr>
            <p:cNvPr id="13" name="Graphic 12" descr="World">
              <a:extLst>
                <a:ext uri="{FF2B5EF4-FFF2-40B4-BE49-F238E27FC236}">
                  <a16:creationId xmlns:a16="http://schemas.microsoft.com/office/drawing/2014/main" xmlns="" id="{567A4A48-6A86-40E7-BDFE-F379ADB5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306526" y="5939460"/>
              <a:ext cx="360000" cy="360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68A506-ECEA-43AB-B5DB-FF986A4D90C4}"/>
              </a:ext>
            </a:extLst>
          </p:cNvPr>
          <p:cNvSpPr txBox="1"/>
          <p:nvPr userDrawn="1"/>
        </p:nvSpPr>
        <p:spPr>
          <a:xfrm>
            <a:off x="277495" y="4443958"/>
            <a:ext cx="3214592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</a:t>
            </a:r>
            <a:r>
              <a:rPr lang="en-GB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brownejacobson.com</a:t>
            </a:r>
          </a:p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linkedin.com/company/</a:t>
            </a:r>
            <a:r>
              <a:rPr lang="en-GB" sz="105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brownej</a:t>
            </a:r>
            <a:endParaRPr lang="en-GB" sz="105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5" r:id="rId7"/>
    <p:sldLayoutId id="214748383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A1061-6DE9-4A29-B748-5E56B42CFAA4}"/>
              </a:ext>
            </a:extLst>
          </p:cNvPr>
          <p:cNvSpPr/>
          <p:nvPr userDrawn="1"/>
        </p:nvSpPr>
        <p:spPr>
          <a:xfrm flipV="1">
            <a:off x="0" y="0"/>
            <a:ext cx="9143985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75" dirty="0"/>
          </a:p>
        </p:txBody>
      </p:sp>
      <p:pic>
        <p:nvPicPr>
          <p:cNvPr id="7" name="Picture 6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9EB8605F-4A75-4F03-A4C8-D3918B8AB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39" r="1" b="-1"/>
          <a:stretch/>
        </p:blipFill>
        <p:spPr>
          <a:xfrm>
            <a:off x="-15" y="4402152"/>
            <a:ext cx="9144000" cy="7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0" y="351001"/>
            <a:ext cx="5679209" cy="630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0" y="1248512"/>
            <a:ext cx="5679209" cy="288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FB0B2A-787A-4CD5-AA67-070E314EF10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613" y="4837531"/>
            <a:ext cx="1294596" cy="1881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5339D47-3B61-4159-8987-F7B8C08E413A}"/>
              </a:ext>
            </a:extLst>
          </p:cNvPr>
          <p:cNvGrpSpPr/>
          <p:nvPr userDrawn="1"/>
        </p:nvGrpSpPr>
        <p:grpSpPr>
          <a:xfrm>
            <a:off x="226919" y="4454594"/>
            <a:ext cx="270000" cy="550461"/>
            <a:chOff x="4306526" y="5939460"/>
            <a:chExt cx="360000" cy="733948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06109E6D-7091-4339-844B-DE9AF2F9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244" y="6396601"/>
              <a:ext cx="313218" cy="276807"/>
            </a:xfrm>
            <a:prstGeom prst="rect">
              <a:avLst/>
            </a:prstGeom>
          </p:spPr>
        </p:pic>
        <p:pic>
          <p:nvPicPr>
            <p:cNvPr id="13" name="Graphic 12" descr="World">
              <a:extLst>
                <a:ext uri="{FF2B5EF4-FFF2-40B4-BE49-F238E27FC236}">
                  <a16:creationId xmlns:a16="http://schemas.microsoft.com/office/drawing/2014/main" xmlns="" id="{567A4A48-6A86-40E7-BDFE-F379ADB5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4306526" y="5939460"/>
              <a:ext cx="360000" cy="360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798601-9FDE-4D8B-8F38-76BAF80F5301}"/>
              </a:ext>
            </a:extLst>
          </p:cNvPr>
          <p:cNvSpPr txBox="1"/>
          <p:nvPr userDrawn="1"/>
        </p:nvSpPr>
        <p:spPr>
          <a:xfrm>
            <a:off x="277495" y="4443958"/>
            <a:ext cx="3214592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 </a:t>
            </a:r>
            <a:r>
              <a:rPr lang="en-GB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brownejacobson.com</a:t>
            </a:r>
          </a:p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linkedin.com/company/</a:t>
            </a:r>
            <a:r>
              <a:rPr lang="en-GB" sz="105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brownej</a:t>
            </a:r>
            <a:endParaRPr lang="en-GB" sz="105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48B26D21-7DF4-4C26-80D7-91CBEC7F6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BCABA00-D4DC-49E5-8A03-C73C93F21F4C}"/>
              </a:ext>
            </a:extLst>
          </p:cNvPr>
          <p:cNvGrpSpPr/>
          <p:nvPr/>
        </p:nvGrpSpPr>
        <p:grpSpPr>
          <a:xfrm>
            <a:off x="2475522" y="3716216"/>
            <a:ext cx="4344301" cy="1110369"/>
            <a:chOff x="4098502" y="4509656"/>
            <a:chExt cx="5792401" cy="14804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82D4407-70FD-4EBF-A7D1-1EFE7736C426}"/>
                </a:ext>
              </a:extLst>
            </p:cNvPr>
            <p:cNvSpPr txBox="1"/>
            <p:nvPr/>
          </p:nvSpPr>
          <p:spPr>
            <a:xfrm>
              <a:off x="4298258" y="4509656"/>
              <a:ext cx="5592645" cy="1480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lnSpc>
                  <a:spcPts val="4275"/>
                </a:lnSpc>
                <a:spcAft>
                  <a:spcPts val="0"/>
                </a:spcAft>
              </a:pPr>
              <a:r>
                <a:rPr lang="en-GB" sz="180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      brownejacobson.com</a:t>
              </a:r>
            </a:p>
            <a:p>
              <a:pPr defTabSz="342900">
                <a:lnSpc>
                  <a:spcPts val="4275"/>
                </a:lnSpc>
                <a:spcAft>
                  <a:spcPts val="0"/>
                </a:spcAft>
              </a:pPr>
              <a:r>
                <a:rPr lang="en-GB" sz="180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      linkedin.com/company/</a:t>
              </a:r>
              <a:r>
                <a:rPr lang="en-GB" sz="1800" b="1" dirty="0" err="1">
                  <a:solidFill>
                    <a:prstClr val="white"/>
                  </a:solidFill>
                  <a:latin typeface="Trebuchet MS" panose="020B0603020202020204" pitchFamily="34" charset="0"/>
                </a:rPr>
                <a:t>brownej</a:t>
              </a:r>
              <a:endParaRPr lang="en-GB" sz="1800" b="1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C59BBEEF-A790-41F5-98CD-9D80F7DF9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557" y="5479732"/>
              <a:ext cx="502517" cy="444100"/>
            </a:xfrm>
            <a:prstGeom prst="rect">
              <a:avLst/>
            </a:prstGeom>
          </p:spPr>
        </p:pic>
        <p:pic>
          <p:nvPicPr>
            <p:cNvPr id="6" name="Graphic 5" descr="World">
              <a:extLst>
                <a:ext uri="{FF2B5EF4-FFF2-40B4-BE49-F238E27FC236}">
                  <a16:creationId xmlns:a16="http://schemas.microsoft.com/office/drawing/2014/main" xmlns="" id="{0A5C2CDB-66C0-469B-9212-01033550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098502" y="4726383"/>
              <a:ext cx="577572" cy="577572"/>
            </a:xfrm>
            <a:prstGeom prst="rect">
              <a:avLst/>
            </a:prstGeom>
          </p:spPr>
        </p:pic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0AC071E7-D83D-4EC7-8FBD-CF60D2FDFB78}"/>
              </a:ext>
            </a:extLst>
          </p:cNvPr>
          <p:cNvSpPr txBox="1">
            <a:spLocks/>
          </p:cNvSpPr>
          <p:nvPr/>
        </p:nvSpPr>
        <p:spPr>
          <a:xfrm>
            <a:off x="389408" y="1674457"/>
            <a:ext cx="8365184" cy="183765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20000"/>
              </a:lnSpc>
              <a:spcAft>
                <a:spcPts val="0"/>
              </a:spcAft>
            </a:pPr>
            <a:r>
              <a:rPr lang="fr-FR" sz="7500" b="1" dirty="0">
                <a:solidFill>
                  <a:prstClr val="white"/>
                </a:solidFill>
                <a:latin typeface="Trebuchet MS" panose="020B0603020202020204" pitchFamily="34" charset="0"/>
              </a:rPr>
              <a:t>Action points for </a:t>
            </a:r>
            <a:r>
              <a:rPr lang="fr-FR" sz="75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schools</a:t>
            </a:r>
            <a:r>
              <a:rPr lang="fr-FR" sz="7500" b="1" dirty="0">
                <a:solidFill>
                  <a:prstClr val="white"/>
                </a:solidFill>
                <a:latin typeface="Trebuchet MS" panose="020B0603020202020204" pitchFamily="34" charset="0"/>
              </a:rPr>
              <a:t> re </a:t>
            </a:r>
            <a:r>
              <a:rPr lang="fr-FR" sz="75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academisation</a:t>
            </a:r>
            <a:endParaRPr lang="fr-FR" sz="75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685800">
              <a:lnSpc>
                <a:spcPct val="120000"/>
              </a:lnSpc>
              <a:spcAft>
                <a:spcPts val="0"/>
              </a:spcAft>
            </a:pPr>
            <a:endParaRPr lang="en-GB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685800">
              <a:lnSpc>
                <a:spcPct val="120000"/>
              </a:lnSpc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rebuchet MS" panose="020B0603020202020204" pitchFamily="34" charset="0"/>
              </a:rPr>
              <a:t>Vicki Hair, Associate</a:t>
            </a:r>
          </a:p>
          <a:p>
            <a:pPr defTabSz="685800">
              <a:lnSpc>
                <a:spcPct val="150000"/>
              </a:lnSpc>
              <a:spcAft>
                <a:spcPts val="0"/>
              </a:spcAft>
            </a:pPr>
            <a:r>
              <a:rPr lang="en-GB" sz="1725" dirty="0">
                <a:solidFill>
                  <a:prstClr val="white"/>
                </a:solidFill>
                <a:latin typeface="Trebuchet MS" panose="020B0603020202020204" pitchFamily="34" charset="0"/>
              </a:rPr>
              <a:t/>
            </a:r>
            <a:br>
              <a:rPr lang="en-GB" sz="1725" dirty="0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en-GB" sz="3375" dirty="0">
                <a:solidFill>
                  <a:prstClr val="white"/>
                </a:solidFill>
                <a:latin typeface="Trebuchet MS" panose="020B0603020202020204" pitchFamily="34" charset="0"/>
              </a:rPr>
              <a:t>Wednesday 7</a:t>
            </a:r>
            <a:r>
              <a:rPr lang="en-GB" sz="3375" baseline="30000" dirty="0">
                <a:solidFill>
                  <a:prstClr val="white"/>
                </a:solidFill>
                <a:latin typeface="Trebuchet MS" panose="020B0603020202020204" pitchFamily="34" charset="0"/>
              </a:rPr>
              <a:t>th</a:t>
            </a:r>
            <a:r>
              <a:rPr lang="en-GB" sz="3375" dirty="0">
                <a:solidFill>
                  <a:prstClr val="white"/>
                </a:solidFill>
                <a:latin typeface="Trebuchet MS" panose="020B0603020202020204" pitchFamily="34" charset="0"/>
              </a:rPr>
              <a:t> December 2022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CC17E5-119E-4B3A-A6B2-812F5A8AF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2" y="587736"/>
            <a:ext cx="2979785" cy="9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Employment (2)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No set time period for consultation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Staff and unions can make “representations” on proposed changes right up until conversion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GB takes representations into account when making decision in second GB meeting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Consultation not a referendum </a:t>
            </a:r>
          </a:p>
        </p:txBody>
      </p:sp>
    </p:spTree>
    <p:extLst>
      <p:ext uri="{BB962C8B-B14F-4D97-AF65-F5344CB8AC3E}">
        <p14:creationId xmlns:p14="http://schemas.microsoft.com/office/powerpoint/2010/main" val="342441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Business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 fontScale="92500" lnSpcReduction="20000"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Bank accounts</a:t>
            </a:r>
          </a:p>
          <a:p>
            <a:pPr marL="703263" lvl="1" indent="-360363"/>
            <a:r>
              <a:rPr lang="en-GB" sz="1100" dirty="0"/>
              <a:t>Revenue account is frozen on conversion and end of year reconciliation process with Council</a:t>
            </a:r>
          </a:p>
          <a:p>
            <a:pPr marL="703263" lvl="1" indent="-360363"/>
            <a:r>
              <a:rPr lang="en-GB" sz="1100" dirty="0"/>
              <a:t>School fund account(s) transfer across to MAT</a:t>
            </a:r>
          </a:p>
          <a:p>
            <a:pPr marL="703263" lvl="1" indent="-360363"/>
            <a:r>
              <a:rPr lang="en-GB" sz="1100" dirty="0"/>
              <a:t>Speak to MAT to see how bank accounts will operate when an academy</a:t>
            </a:r>
          </a:p>
          <a:p>
            <a:pPr marL="360363" indent="-360363"/>
            <a:r>
              <a:rPr lang="en-GB" sz="1400" dirty="0"/>
              <a:t>Contracts, subscriptions, SLAs/buy-back, licenses, leases etc.</a:t>
            </a:r>
          </a:p>
          <a:p>
            <a:pPr marL="703263" lvl="1" indent="-360363"/>
            <a:r>
              <a:rPr lang="en-GB" sz="1100" dirty="0"/>
              <a:t>Biggest single job of whole conversion process</a:t>
            </a:r>
          </a:p>
          <a:p>
            <a:pPr marL="703263" lvl="1" indent="-360363"/>
            <a:r>
              <a:rPr lang="en-GB" sz="1100" dirty="0"/>
              <a:t>Put together a complete list of everything you have</a:t>
            </a:r>
          </a:p>
          <a:p>
            <a:pPr marL="703263" lvl="1" indent="-360363"/>
            <a:r>
              <a:rPr lang="en-GB" sz="1100" dirty="0"/>
              <a:t>Speak to MAT about which will transfer and which will end of conversion</a:t>
            </a:r>
          </a:p>
          <a:p>
            <a:pPr marL="703263" lvl="1" indent="-360363"/>
            <a:r>
              <a:rPr lang="en-GB" sz="1100" dirty="0"/>
              <a:t>Identify “key” contracts and notify suppliers about proposed conversion</a:t>
            </a:r>
          </a:p>
          <a:p>
            <a:pPr marL="360363" indent="-360363"/>
            <a:r>
              <a:rPr lang="en-GB" sz="1400" dirty="0"/>
              <a:t>List of assets outside or taken home by staff/students</a:t>
            </a:r>
          </a:p>
          <a:p>
            <a:pPr marL="360363" indent="-360363"/>
            <a:r>
              <a:rPr lang="en-GB" sz="1400" dirty="0"/>
              <a:t>List of assets inside school that belong to Council (e.g. catering equipment, library books etc.)</a:t>
            </a:r>
          </a:p>
          <a:p>
            <a:pPr marL="703263" lvl="1" indent="-360363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6024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F7CACB7F-A983-4A63-9995-7C27B336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0" y="351001"/>
            <a:ext cx="5679209" cy="63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Trebuchet MS" panose="020B0603020202020204" pitchFamily="34" charset="0"/>
                <a:ea typeface="+mj-ea"/>
                <a:cs typeface="+mj-cs"/>
              </a:rPr>
              <a:t>Talk to us…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8911CF-2E37-4471-A55C-7BB2E7D7B51D}"/>
              </a:ext>
            </a:extLst>
          </p:cNvPr>
          <p:cNvSpPr txBox="1"/>
          <p:nvPr/>
        </p:nvSpPr>
        <p:spPr>
          <a:xfrm>
            <a:off x="3240000" y="1248512"/>
            <a:ext cx="5679209" cy="288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120000"/>
              </a:lnSpc>
              <a:spcAft>
                <a:spcPts val="450"/>
              </a:spcAft>
            </a:pPr>
            <a:r>
              <a:rPr lang="en-US" sz="1800" b="1" dirty="0">
                <a:latin typeface="Trebuchet MS" panose="020B0603020202020204" pitchFamily="34" charset="0"/>
              </a:rPr>
              <a:t>Vicki Hair</a:t>
            </a:r>
          </a:p>
          <a:p>
            <a:pPr defTabSz="685800">
              <a:lnSpc>
                <a:spcPct val="12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Associate</a:t>
            </a:r>
          </a:p>
          <a:p>
            <a:pPr defTabSz="685800">
              <a:lnSpc>
                <a:spcPct val="12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t: 0115 976 6197</a:t>
            </a:r>
          </a:p>
          <a:p>
            <a:pPr defTabSz="685800">
              <a:lnSpc>
                <a:spcPct val="12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e: vicki.hair@brownejacobson.com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xmlns="" id="{3A75DECA-F4EB-469E-82E6-949353034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9322" b="-3"/>
          <a:stretch/>
        </p:blipFill>
        <p:spPr>
          <a:xfrm>
            <a:off x="20" y="10"/>
            <a:ext cx="3028930" cy="440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86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curtain, dark&#10;&#10;Description automatically generated">
            <a:extLst>
              <a:ext uri="{FF2B5EF4-FFF2-40B4-BE49-F238E27FC236}">
                <a16:creationId xmlns:a16="http://schemas.microsoft.com/office/drawing/2014/main" xmlns="" id="{94521572-5ACA-48AA-A8FC-0079C3BD4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/>
          <a:stretch/>
        </p:blipFill>
        <p:spPr>
          <a:xfrm>
            <a:off x="0" y="-13777"/>
            <a:ext cx="9144000" cy="517104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75656" y="2142372"/>
            <a:ext cx="5904656" cy="42937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 Questions to the panel?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GB" sz="28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12215B-0D2A-48D4-A706-75FC25A3D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4155926"/>
            <a:ext cx="7618698" cy="731419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800" b="1" dirty="0">
                <a:latin typeface="Trebuchet MS" panose="020B0603020202020204" pitchFamily="34" charset="0"/>
              </a:rPr>
              <a:t>Please note: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800" dirty="0">
                <a:latin typeface="Trebuchet MS" panose="020B0603020202020204" pitchFamily="34" charset="0"/>
              </a:rPr>
              <a:t>The information contained in these notes is based on the position at 7</a:t>
            </a:r>
            <a:r>
              <a:rPr lang="en-GB" altLang="en-US" sz="800" baseline="30000" dirty="0">
                <a:latin typeface="Trebuchet MS" panose="020B0603020202020204" pitchFamily="34" charset="0"/>
              </a:rPr>
              <a:t>th</a:t>
            </a:r>
            <a:r>
              <a:rPr lang="en-GB" altLang="en-US" sz="800" dirty="0">
                <a:latin typeface="Trebuchet MS" panose="020B0603020202020204" pitchFamily="34" charset="0"/>
              </a:rPr>
              <a:t> December 2022</a:t>
            </a:r>
            <a:r>
              <a:rPr lang="en-GB" altLang="en-US" sz="800" b="1" dirty="0">
                <a:latin typeface="Trebuchet MS" panose="020B0603020202020204" pitchFamily="34" charset="0"/>
              </a:rPr>
              <a:t>. </a:t>
            </a:r>
            <a:r>
              <a:rPr lang="en-GB" altLang="en-US" sz="800" dirty="0">
                <a:latin typeface="Trebuchet MS" panose="020B0603020202020204" pitchFamily="34" charset="0"/>
              </a:rPr>
              <a:t>It does, of course, only represent a summary of the subject matter covered and is not intended to be a substitute for detailed advice. If you would like to discuss any of the matters covered in further detail, our team would be happy to do so.</a:t>
            </a:r>
          </a:p>
          <a:p>
            <a:pPr>
              <a:spcBef>
                <a:spcPct val="0"/>
              </a:spcBef>
            </a:pPr>
            <a:r>
              <a:rPr lang="en-AU" altLang="en-US" sz="800" dirty="0">
                <a:latin typeface="Trebuchet MS" panose="020B0603020202020204" pitchFamily="34" charset="0"/>
              </a:rPr>
              <a:t>© Browne Jacobson LLP 2022. </a:t>
            </a:r>
            <a:r>
              <a:rPr lang="en-US" altLang="en-US" sz="800" dirty="0">
                <a:latin typeface="Trebuchet MS" panose="020B0603020202020204" pitchFamily="34" charset="0"/>
              </a:rPr>
              <a:t>Browne Jacobson LLP is a limited liability partnership.</a:t>
            </a:r>
            <a:endParaRPr lang="en-GB" altLang="en-US" sz="800" dirty="0">
              <a:latin typeface="Trebuchet MS" panose="020B0603020202020204" pitchFamily="34" charset="0"/>
            </a:endParaRPr>
          </a:p>
        </p:txBody>
      </p:sp>
      <p:pic>
        <p:nvPicPr>
          <p:cNvPr id="6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29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Agenda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Actions for Governors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Actions for senior leaders</a:t>
            </a:r>
          </a:p>
          <a:p>
            <a:pPr marL="703263" lvl="1" indent="-360363"/>
            <a:r>
              <a:rPr lang="en-GB" sz="1100" dirty="0"/>
              <a:t>Meeting and questionnaire</a:t>
            </a:r>
          </a:p>
          <a:p>
            <a:pPr marL="703263" lvl="1" indent="-360363"/>
            <a:r>
              <a:rPr lang="en-GB" sz="1100" dirty="0"/>
              <a:t>Property</a:t>
            </a:r>
          </a:p>
          <a:p>
            <a:pPr marL="703263" lvl="1" indent="-360363"/>
            <a:r>
              <a:rPr lang="en-GB" sz="1100" dirty="0"/>
              <a:t>Construction</a:t>
            </a:r>
          </a:p>
          <a:p>
            <a:pPr marL="703263" lvl="1" indent="-360363"/>
            <a:r>
              <a:rPr lang="en-GB" sz="1100" dirty="0"/>
              <a:t>Employment</a:t>
            </a:r>
          </a:p>
          <a:p>
            <a:pPr marL="703263" lvl="1" indent="-360363"/>
            <a:r>
              <a:rPr lang="en-GB" sz="1100" dirty="0"/>
              <a:t>Business</a:t>
            </a:r>
          </a:p>
          <a:p>
            <a:pPr marL="360363" indent="-360363"/>
            <a:r>
              <a:rPr lang="en-GB" sz="1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9228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48B26D21-7DF4-4C26-80D7-91CBEC7F6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0AC071E7-D83D-4EC7-8FBD-CF60D2FDFB78}"/>
              </a:ext>
            </a:extLst>
          </p:cNvPr>
          <p:cNvSpPr txBox="1">
            <a:spLocks/>
          </p:cNvSpPr>
          <p:nvPr/>
        </p:nvSpPr>
        <p:spPr>
          <a:xfrm>
            <a:off x="383955" y="2231115"/>
            <a:ext cx="8365184" cy="68126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20000"/>
              </a:lnSpc>
              <a:spcAft>
                <a:spcPts val="0"/>
              </a:spcAft>
            </a:pPr>
            <a:r>
              <a:rPr lang="en-GB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Actions for Governors</a:t>
            </a:r>
          </a:p>
        </p:txBody>
      </p:sp>
    </p:spTree>
    <p:extLst>
      <p:ext uri="{BB962C8B-B14F-4D97-AF65-F5344CB8AC3E}">
        <p14:creationId xmlns:p14="http://schemas.microsoft.com/office/powerpoint/2010/main" val="64531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Actions for Governors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First GB meeting – end of month three months prior to conversion</a:t>
            </a:r>
          </a:p>
          <a:p>
            <a:pPr marL="703263" lvl="1" indent="-360363"/>
            <a:r>
              <a:rPr lang="en-GB" sz="1100" dirty="0"/>
              <a:t>E.g. 1</a:t>
            </a:r>
            <a:r>
              <a:rPr lang="en-GB" sz="1100" baseline="30000" dirty="0"/>
              <a:t>st</a:t>
            </a:r>
            <a:r>
              <a:rPr lang="en-GB" sz="1100" dirty="0"/>
              <a:t> April 2023 conversion date, first GB meeting by end of January 2023</a:t>
            </a:r>
          </a:p>
          <a:p>
            <a:pPr marL="703263" lvl="1" indent="-360363"/>
            <a:r>
              <a:rPr lang="en-GB" sz="1100" dirty="0"/>
              <a:t>Reviewing and approving draft docs based on precedents</a:t>
            </a:r>
          </a:p>
          <a:p>
            <a:pPr marL="360363" indent="-360363"/>
            <a:r>
              <a:rPr lang="en-GB" sz="1400" dirty="0"/>
              <a:t>Second GB meeting – end of month two months prior to conversion</a:t>
            </a:r>
          </a:p>
          <a:p>
            <a:pPr marL="703263" lvl="1" indent="-360363"/>
            <a:r>
              <a:rPr lang="en-GB" sz="1100" dirty="0"/>
              <a:t>E.g. 1</a:t>
            </a:r>
            <a:r>
              <a:rPr lang="en-GB" sz="1100" baseline="30000" dirty="0"/>
              <a:t>st</a:t>
            </a:r>
            <a:r>
              <a:rPr lang="en-GB" sz="1100" dirty="0"/>
              <a:t> April 2023 conversion date, first GB meeting by end of February 2023</a:t>
            </a:r>
          </a:p>
          <a:p>
            <a:pPr marL="703263" lvl="1" indent="-360363"/>
            <a:r>
              <a:rPr lang="en-GB" sz="1100" dirty="0"/>
              <a:t>Reviewing final docs and due diligence and passing formal resolution to convert</a:t>
            </a:r>
          </a:p>
          <a:p>
            <a:pPr marL="360363" indent="-360363"/>
            <a:r>
              <a:rPr lang="en-GB" sz="1400" dirty="0"/>
              <a:t>Dates slightly different if converting on 1</a:t>
            </a:r>
            <a:r>
              <a:rPr lang="en-GB" sz="1400" baseline="30000" dirty="0"/>
              <a:t>st</a:t>
            </a:r>
            <a:r>
              <a:rPr lang="en-GB" sz="1400" dirty="0"/>
              <a:t> September due to summer break</a:t>
            </a:r>
          </a:p>
          <a:p>
            <a:pPr marL="703263" lvl="1" indent="-360363"/>
            <a:r>
              <a:rPr lang="en-GB" sz="1100" dirty="0"/>
              <a:t>E.g. first GB meeting by end of June</a:t>
            </a:r>
          </a:p>
          <a:p>
            <a:pPr marL="703263" lvl="1" indent="-360363"/>
            <a:r>
              <a:rPr lang="en-GB" sz="1100" dirty="0"/>
              <a:t>Final GB meeting by end of July</a:t>
            </a:r>
          </a:p>
        </p:txBody>
      </p:sp>
    </p:spTree>
    <p:extLst>
      <p:ext uri="{BB962C8B-B14F-4D97-AF65-F5344CB8AC3E}">
        <p14:creationId xmlns:p14="http://schemas.microsoft.com/office/powerpoint/2010/main" val="414276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urtain, red, light&#10;&#10;Description automatically generated">
            <a:extLst>
              <a:ext uri="{FF2B5EF4-FFF2-40B4-BE49-F238E27FC236}">
                <a16:creationId xmlns:a16="http://schemas.microsoft.com/office/drawing/2014/main" xmlns="" id="{48B26D21-7DF4-4C26-80D7-91CBEC7F6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0AC071E7-D83D-4EC7-8FBD-CF60D2FDFB78}"/>
              </a:ext>
            </a:extLst>
          </p:cNvPr>
          <p:cNvSpPr txBox="1">
            <a:spLocks/>
          </p:cNvSpPr>
          <p:nvPr/>
        </p:nvSpPr>
        <p:spPr>
          <a:xfrm>
            <a:off x="383955" y="2231115"/>
            <a:ext cx="8365184" cy="68126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20000"/>
              </a:lnSpc>
              <a:spcAft>
                <a:spcPts val="0"/>
              </a:spcAft>
            </a:pPr>
            <a:r>
              <a:rPr lang="en-GB" sz="4000" b="1" dirty="0">
                <a:solidFill>
                  <a:prstClr val="white"/>
                </a:solidFill>
                <a:latin typeface="Trebuchet MS" panose="020B0603020202020204" pitchFamily="34" charset="0"/>
              </a:rPr>
              <a:t>Actions for senior leaders</a:t>
            </a:r>
          </a:p>
        </p:txBody>
      </p:sp>
    </p:spTree>
    <p:extLst>
      <p:ext uri="{BB962C8B-B14F-4D97-AF65-F5344CB8AC3E}">
        <p14:creationId xmlns:p14="http://schemas.microsoft.com/office/powerpoint/2010/main" val="127131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Meeting and questionnaire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Complete a questionnaire (either a Browne Jacobson questionnaire or a MAT questionnaire)</a:t>
            </a:r>
          </a:p>
          <a:p>
            <a:pPr marL="703263" lvl="1" indent="-360363"/>
            <a:r>
              <a:rPr lang="en-GB" sz="1100" dirty="0"/>
              <a:t>Takes about an hour</a:t>
            </a:r>
          </a:p>
          <a:p>
            <a:pPr marL="703263" lvl="1" indent="-360363"/>
            <a:r>
              <a:rPr lang="en-GB" sz="1100" dirty="0"/>
              <a:t>Gives the lawyers the information they need to advise the school on issues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Kick off meeting with lawyers</a:t>
            </a:r>
          </a:p>
          <a:p>
            <a:pPr marL="703263" lvl="1" indent="-360363"/>
            <a:r>
              <a:rPr lang="en-GB" sz="800" dirty="0"/>
              <a:t>Attended by HT, business manager/bursar and potentially Chair (although not strictly required)</a:t>
            </a:r>
          </a:p>
          <a:p>
            <a:pPr marL="703263" lvl="1" indent="-360363"/>
            <a:r>
              <a:rPr lang="en-GB" sz="800" dirty="0"/>
              <a:t>MAT can attend too </a:t>
            </a:r>
          </a:p>
          <a:p>
            <a:pPr marL="703263" lvl="1" indent="-360363"/>
            <a:r>
              <a:rPr lang="en-GB" sz="800" dirty="0"/>
              <a:t>Takes at least two hours</a:t>
            </a:r>
          </a:p>
          <a:p>
            <a:pPr marL="703263" lvl="1" indent="-360363"/>
            <a:r>
              <a:rPr lang="en-GB" sz="800" dirty="0"/>
              <a:t>Can be virtual or in person</a:t>
            </a:r>
          </a:p>
          <a:p>
            <a:pPr marL="703263" lvl="1" indent="-360363"/>
            <a:r>
              <a:rPr lang="en-GB" sz="800" dirty="0"/>
              <a:t>Answer any questions you have, run through issues highlighted by questionnaire, guide school through process</a:t>
            </a:r>
          </a:p>
        </p:txBody>
      </p:sp>
    </p:spTree>
    <p:extLst>
      <p:ext uri="{BB962C8B-B14F-4D97-AF65-F5344CB8AC3E}">
        <p14:creationId xmlns:p14="http://schemas.microsoft.com/office/powerpoint/2010/main" val="32374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Property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Don’t worry! You don’t need to know everything!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Do you have playing fields? Do you share them?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Are you a Religious Order school or do you have a RO next door or onsite?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Do you have a substation or a telephone mast or railway tracks or stream onsite?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Does a staff member live in accommodation on site?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Do you share the site with anyone (RO, private nursery, tennis club)?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We do all the research with the Diocese and Council for you but may ask you to check plans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8001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Construction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Any building works during:-</a:t>
            </a:r>
            <a:endParaRPr lang="en-GB" sz="500" dirty="0"/>
          </a:p>
          <a:p>
            <a:pPr marL="703263" lvl="1" indent="-360363"/>
            <a:r>
              <a:rPr lang="en-GB" sz="1100" dirty="0"/>
              <a:t>The past 12 years; AND</a:t>
            </a:r>
          </a:p>
          <a:p>
            <a:pPr marL="703263" lvl="1" indent="-360363"/>
            <a:r>
              <a:rPr lang="en-GB" sz="1100" dirty="0"/>
              <a:t>GB or Council was contracting authority; AND</a:t>
            </a:r>
          </a:p>
          <a:p>
            <a:pPr marL="703263" lvl="1" indent="-360363"/>
            <a:r>
              <a:rPr lang="en-GB" sz="1100" dirty="0"/>
              <a:t>Worth more than £25,000.</a:t>
            </a:r>
          </a:p>
          <a:p>
            <a:pPr marL="360363" indent="-360363"/>
            <a:r>
              <a:rPr lang="en-GB" sz="1400" dirty="0"/>
              <a:t>Transferring warranties to the MAT</a:t>
            </a:r>
          </a:p>
          <a:p>
            <a:pPr marL="360363" indent="-360363"/>
            <a:r>
              <a:rPr lang="en-GB" sz="1400" dirty="0"/>
              <a:t>Ignore any works where Diocese was contracting authority </a:t>
            </a:r>
          </a:p>
          <a:p>
            <a:pPr marL="360363" indent="-360363"/>
            <a:r>
              <a:rPr lang="en-GB" sz="1400" dirty="0"/>
              <a:t>Ignore where the money came from (DFC, LVCAP etc.) – who signed the contract?</a:t>
            </a:r>
          </a:p>
        </p:txBody>
      </p:sp>
    </p:spTree>
    <p:extLst>
      <p:ext uri="{BB962C8B-B14F-4D97-AF65-F5344CB8AC3E}">
        <p14:creationId xmlns:p14="http://schemas.microsoft.com/office/powerpoint/2010/main" val="112303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Employment (1)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ACB711-7016-44EA-B986-D5BAA3F6D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976936"/>
            <a:ext cx="8250238" cy="3467022"/>
          </a:xfrm>
        </p:spPr>
        <p:txBody>
          <a:bodyPr>
            <a:norm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Transfer of Undertakings (Protection of Employees) Regulations or “TUPE”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GB is the current employer, MAT is the future employer</a:t>
            </a: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GB" sz="1400" dirty="0"/>
              <a:t>Any “measures”?</a:t>
            </a:r>
            <a:endParaRPr lang="en-GB" sz="800" dirty="0"/>
          </a:p>
          <a:p>
            <a:pPr marL="703263" lvl="1" indent="-360363"/>
            <a:r>
              <a:rPr lang="en-GB" sz="1100" dirty="0"/>
              <a:t>Positive – gain benefits</a:t>
            </a:r>
          </a:p>
          <a:p>
            <a:pPr marL="703263" lvl="1" indent="-360363"/>
            <a:r>
              <a:rPr lang="en-GB" sz="1100" dirty="0"/>
              <a:t>Negative – lose benefits</a:t>
            </a:r>
          </a:p>
          <a:p>
            <a:pPr marL="703263" lvl="1" indent="-360363"/>
            <a:r>
              <a:rPr lang="en-GB" sz="1100" dirty="0"/>
              <a:t>Neutral – just different</a:t>
            </a:r>
          </a:p>
          <a:p>
            <a:pPr marL="360363" indent="-360363"/>
            <a:r>
              <a:rPr lang="en-GB" sz="1400" dirty="0"/>
              <a:t>MAT decides on Measures, GB conveys information to staff and unions and “consults”</a:t>
            </a:r>
            <a:br>
              <a:rPr lang="en-GB" sz="1400" dirty="0"/>
            </a:br>
            <a:r>
              <a:rPr lang="en-GB" sz="1400" dirty="0"/>
              <a:t>Work with MAT to agree measures and communicate with staff and unions</a:t>
            </a:r>
          </a:p>
          <a:p>
            <a:pPr marL="360363" indent="-360363"/>
            <a:r>
              <a:rPr lang="en-GB" sz="1400" dirty="0"/>
              <a:t>Use your HR advisors if you have paid them (or can pay them) for TUPE support</a:t>
            </a:r>
          </a:p>
        </p:txBody>
      </p:sp>
    </p:spTree>
    <p:extLst>
      <p:ext uri="{BB962C8B-B14F-4D97-AF65-F5344CB8AC3E}">
        <p14:creationId xmlns:p14="http://schemas.microsoft.com/office/powerpoint/2010/main" val="2917256275"/>
      </p:ext>
    </p:extLst>
  </p:cSld>
  <p:clrMapOvr>
    <a:masterClrMapping/>
  </p:clrMapOvr>
</p:sld>
</file>

<file path=ppt/theme/theme1.xml><?xml version="1.0" encoding="utf-8"?>
<a:theme xmlns:a="http://schemas.openxmlformats.org/drawingml/2006/main" name="Browne Jacobson Master 2019">
  <a:themeElements>
    <a:clrScheme name="Custom 5">
      <a:dk1>
        <a:srgbClr val="000000"/>
      </a:dk1>
      <a:lt1>
        <a:srgbClr val="FFFFFF"/>
      </a:lt1>
      <a:dk2>
        <a:srgbClr val="414042"/>
      </a:dk2>
      <a:lt2>
        <a:srgbClr val="C4C3C5"/>
      </a:lt2>
      <a:accent1>
        <a:srgbClr val="B30838"/>
      </a:accent1>
      <a:accent2>
        <a:srgbClr val="56004E"/>
      </a:accent2>
      <a:accent3>
        <a:srgbClr val="4A5F54"/>
      </a:accent3>
      <a:accent4>
        <a:srgbClr val="9EA374"/>
      </a:accent4>
      <a:accent5>
        <a:srgbClr val="B9AB97"/>
      </a:accent5>
      <a:accent6>
        <a:srgbClr val="EDE7DD"/>
      </a:accent6>
      <a:hlink>
        <a:srgbClr val="B30838"/>
      </a:hlink>
      <a:folHlink>
        <a:srgbClr val="B3083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9525">
          <a:noFill/>
          <a:round/>
          <a:headEnd/>
          <a:tailEnd/>
        </a:ln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algn="ctr" defTabSz="685434">
          <a:defRPr sz="900" kern="0" dirty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algn="l">
          <a:defRPr sz="9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BJ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B30838"/>
      </a:accent1>
      <a:accent2>
        <a:srgbClr val="56004E"/>
      </a:accent2>
      <a:accent3>
        <a:srgbClr val="EDE7DD"/>
      </a:accent3>
      <a:accent4>
        <a:srgbClr val="B9AB97"/>
      </a:accent4>
      <a:accent5>
        <a:srgbClr val="9EA374"/>
      </a:accent5>
      <a:accent6>
        <a:srgbClr val="4A5F54"/>
      </a:accent6>
      <a:hlink>
        <a:srgbClr val="414042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Webinar Template 2021  -  Read-Only" id="{AE9B9DB3-4617-4B4D-A3FB-79E7510D8973}" vid="{058CAA3F-53F6-42FD-BF08-2D4BBBF030D8}"/>
    </a:ext>
  </a:extLst>
</a:theme>
</file>

<file path=ppt/theme/theme3.xml><?xml version="1.0" encoding="utf-8"?>
<a:theme xmlns:a="http://schemas.openxmlformats.org/drawingml/2006/main" name="Empty">
  <a:themeElements>
    <a:clrScheme name="BJ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B30838"/>
      </a:accent1>
      <a:accent2>
        <a:srgbClr val="56004E"/>
      </a:accent2>
      <a:accent3>
        <a:srgbClr val="EDE7DD"/>
      </a:accent3>
      <a:accent4>
        <a:srgbClr val="B9AB97"/>
      </a:accent4>
      <a:accent5>
        <a:srgbClr val="9EA374"/>
      </a:accent5>
      <a:accent6>
        <a:srgbClr val="4A5F54"/>
      </a:accent6>
      <a:hlink>
        <a:srgbClr val="414042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Webinar Template 2021  -  Read-Only" id="{AE9B9DB3-4617-4B4D-A3FB-79E7510D8973}" vid="{E6D5BE6E-6D9C-42F9-A453-49026200D99C}"/>
    </a:ext>
  </a:extLst>
</a:theme>
</file>

<file path=ppt/theme/theme4.xml><?xml version="1.0" encoding="utf-8"?>
<a:theme xmlns:a="http://schemas.openxmlformats.org/drawingml/2006/main" name="1_White">
  <a:themeElements>
    <a:clrScheme name="BJ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B30838"/>
      </a:accent1>
      <a:accent2>
        <a:srgbClr val="56004E"/>
      </a:accent2>
      <a:accent3>
        <a:srgbClr val="EDE7DD"/>
      </a:accent3>
      <a:accent4>
        <a:srgbClr val="B9AB97"/>
      </a:accent4>
      <a:accent5>
        <a:srgbClr val="9EA374"/>
      </a:accent5>
      <a:accent6>
        <a:srgbClr val="4A5F54"/>
      </a:accent6>
      <a:hlink>
        <a:srgbClr val="414042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Webinar Template 2021  -  Read-Only" id="{AE9B9DB3-4617-4B4D-A3FB-79E7510D8973}" vid="{058CAA3F-53F6-42FD-BF08-2D4BBBF030D8}"/>
    </a:ext>
  </a:extLst>
</a:theme>
</file>

<file path=ppt/theme/theme5.xml><?xml version="1.0" encoding="utf-8"?>
<a:theme xmlns:a="http://schemas.openxmlformats.org/drawingml/2006/main" name="2_White">
  <a:themeElements>
    <a:clrScheme name="BJ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B30838"/>
      </a:accent1>
      <a:accent2>
        <a:srgbClr val="56004E"/>
      </a:accent2>
      <a:accent3>
        <a:srgbClr val="EDE7DD"/>
      </a:accent3>
      <a:accent4>
        <a:srgbClr val="B9AB97"/>
      </a:accent4>
      <a:accent5>
        <a:srgbClr val="9EA374"/>
      </a:accent5>
      <a:accent6>
        <a:srgbClr val="4A5F54"/>
      </a:accent6>
      <a:hlink>
        <a:srgbClr val="414042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Webinar Template 2021  -  Read-Only" id="{AE9B9DB3-4617-4B4D-A3FB-79E7510D8973}" vid="{058CAA3F-53F6-42FD-BF08-2D4BBBF030D8}"/>
    </a:ext>
  </a:extLst>
</a:theme>
</file>

<file path=ppt/theme/theme6.xml><?xml version="1.0" encoding="utf-8"?>
<a:theme xmlns:a="http://schemas.openxmlformats.org/drawingml/2006/main" name="3_White">
  <a:themeElements>
    <a:clrScheme name="BJ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B30838"/>
      </a:accent1>
      <a:accent2>
        <a:srgbClr val="56004E"/>
      </a:accent2>
      <a:accent3>
        <a:srgbClr val="EDE7DD"/>
      </a:accent3>
      <a:accent4>
        <a:srgbClr val="B9AB97"/>
      </a:accent4>
      <a:accent5>
        <a:srgbClr val="9EA374"/>
      </a:accent5>
      <a:accent6>
        <a:srgbClr val="4A5F54"/>
      </a:accent6>
      <a:hlink>
        <a:srgbClr val="414042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Webinar Template 2021  -  Read-Only" id="{AE9B9DB3-4617-4B4D-A3FB-79E7510D8973}" vid="{058CAA3F-53F6-42FD-BF08-2D4BBBF030D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ettings xmlns="http://hamilton-brown.com/office">
  <HB.PowerPoint.Services.Design.ColourSchemeSettings xmlns="">{"CurrentColourScheme":{"$type":"HB.PowerPoint.Services.Design.ColourScheme, HB.PowerPoint.Services","Id":"a17ca1b4-c2db-40d3-ad8f-ef8586b2620a","Name":"ThemeColourScheme","Dark1":"#000000","Light1":"#FFFFFF","Dark2":"#455F51","Light2":"#E3DED1","Accent1":"#549E39","Accent2":"#8AB833","Accent3":"#C0CF3A","Accent4":"#029676","Accent5":"#4AB5C4","Accent6":"#0989B1","Hyperlink":"#6B9F25","FollowedHyperlink":"#BA6906"},"ColourSchemes":[{"$type":"HB.PowerPoint.Services.Design.ColourScheme, HB.PowerPoint.Services","Id":"eb752ef0-07d8-4626-a2d0-7262363e7191","Name":null,"Dark1":"#FFFFFF","Light1":"#FFFFFF","Dark2":"#FFFFFF","Light2":"#FFFFFF","Accent1":"#FFFFFF","Accent2":"#FFFFFF","Accent3":"#FFFFFF","Accent4":"#FFFFFF","Accent5":"#FFFFFF","Accent6":"#FFFFFF","Hyperlink":"#FFFFFF","FollowedHyperlink":"#FFFFFF"},{"$type":"HB.PowerPoint.Services.Design.ColourScheme, HB.PowerPoint.Services","Id":"a17ca1b4-c2db-40d3-ad8f-ef8586b2620a","Name":"ThemeColourScheme","Dark1":"#000000","Light1":"#FFFFFF","Dark2":"#455F51","Light2":"#E3DED1","Accent1":"#549E39","Accent2":"#8AB833","Accent3":"#C0CF3A","Accent4":"#029676","Accent5":"#4AB5C4","Accent6":"#0989B1","Hyperlink":"#6B9F25","FollowedHyperlink":"#BA6906"}]}</HB.PowerPoint.Services.Design.ColourSchemeSettings>
</Settings>
</file>

<file path=customXml/itemProps1.xml><?xml version="1.0" encoding="utf-8"?>
<ds:datastoreItem xmlns:ds="http://schemas.openxmlformats.org/officeDocument/2006/customXml" ds:itemID="{B426DEA6-216D-4013-B80E-08A2CA4AD6C5}">
  <ds:schemaRefs>
    <ds:schemaRef ds:uri="http://hamilton-brown.com/office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Document Template</Template>
  <TotalTime>10816</TotalTime>
  <Words>725</Words>
  <Application>Microsoft Office PowerPoint</Application>
  <PresentationFormat>On-screen Show (16:9)</PresentationFormat>
  <Paragraphs>101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Open Sans Light</vt:lpstr>
      <vt:lpstr>Times New Roman</vt:lpstr>
      <vt:lpstr>Trebuchet MS</vt:lpstr>
      <vt:lpstr>Browne Jacobson Master 2019</vt:lpstr>
      <vt:lpstr>White</vt:lpstr>
      <vt:lpstr>Empty</vt:lpstr>
      <vt:lpstr>1_White</vt:lpstr>
      <vt:lpstr>2_White</vt:lpstr>
      <vt:lpstr>3_White</vt:lpstr>
      <vt:lpstr>PowerPoint Presentation</vt:lpstr>
      <vt:lpstr>Agenda</vt:lpstr>
      <vt:lpstr>PowerPoint Presentation</vt:lpstr>
      <vt:lpstr>Actions for Governors</vt:lpstr>
      <vt:lpstr>PowerPoint Presentation</vt:lpstr>
      <vt:lpstr>Meeting and questionnaire</vt:lpstr>
      <vt:lpstr>Property</vt:lpstr>
      <vt:lpstr>Construction</vt:lpstr>
      <vt:lpstr>Employment (1)</vt:lpstr>
      <vt:lpstr>Employment (2)</vt:lpstr>
      <vt:lpstr>Business</vt:lpstr>
      <vt:lpstr>Talk to us…</vt:lpstr>
      <vt:lpstr> Questions to the panel? </vt:lpstr>
      <vt:lpstr>PowerPoint Presentation</vt:lpstr>
    </vt:vector>
  </TitlesOfParts>
  <Company>Browne Jacobson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benfr</dc:creator>
  <cp:lastModifiedBy>colin mason</cp:lastModifiedBy>
  <cp:revision>461</cp:revision>
  <dcterms:created xsi:type="dcterms:W3CDTF">2019-08-02T11:10:28Z</dcterms:created>
  <dcterms:modified xsi:type="dcterms:W3CDTF">2022-12-06T14:52:14Z</dcterms:modified>
  <cp:contentStatus/>
</cp:coreProperties>
</file>