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91" r:id="rId4"/>
    <p:sldId id="282" r:id="rId5"/>
    <p:sldId id="259" r:id="rId6"/>
    <p:sldId id="292" r:id="rId7"/>
    <p:sldId id="284" r:id="rId8"/>
    <p:sldId id="283" r:id="rId9"/>
    <p:sldId id="285" r:id="rId10"/>
    <p:sldId id="289" r:id="rId11"/>
    <p:sldId id="290" r:id="rId12"/>
    <p:sldId id="267" r:id="rId13"/>
    <p:sldId id="280" r:id="rId14"/>
    <p:sldId id="281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AD3E20-C6F3-5F50-6A8D-F1554697A542}" name="Chris Horridge" initials="CH" userId="S::chorridge@stoccat.org.uk::15d4bac0-5c1f-4a9e-a296-62b038b396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Smith" userId="072bc6db-22c0-493f-b491-1add10a0573c" providerId="ADAL" clId="{C9CD80B4-A148-463C-9358-920DBC3B9B41}"/>
    <pc:docChg chg="custSel addSld delSld modSld">
      <pc:chgData name="Phil Smith" userId="072bc6db-22c0-493f-b491-1add10a0573c" providerId="ADAL" clId="{C9CD80B4-A148-463C-9358-920DBC3B9B41}" dt="2024-07-15T14:50:00.819" v="299" actId="13926"/>
      <pc:docMkLst>
        <pc:docMk/>
      </pc:docMkLst>
      <pc:sldChg chg="modSp mod">
        <pc:chgData name="Phil Smith" userId="072bc6db-22c0-493f-b491-1add10a0573c" providerId="ADAL" clId="{C9CD80B4-A148-463C-9358-920DBC3B9B41}" dt="2024-07-15T14:47:54.443" v="282" actId="13926"/>
        <pc:sldMkLst>
          <pc:docMk/>
          <pc:sldMk cId="3061022892" sldId="258"/>
        </pc:sldMkLst>
        <pc:spChg chg="mod">
          <ac:chgData name="Phil Smith" userId="072bc6db-22c0-493f-b491-1add10a0573c" providerId="ADAL" clId="{C9CD80B4-A148-463C-9358-920DBC3B9B41}" dt="2024-07-15T14:47:54.443" v="282" actId="13926"/>
          <ac:spMkLst>
            <pc:docMk/>
            <pc:sldMk cId="3061022892" sldId="258"/>
            <ac:spMk id="2" creationId="{00000000-0000-0000-0000-000000000000}"/>
          </ac:spMkLst>
        </pc:spChg>
        <pc:graphicFrameChg chg="modGraphic">
          <ac:chgData name="Phil Smith" userId="072bc6db-22c0-493f-b491-1add10a0573c" providerId="ADAL" clId="{C9CD80B4-A148-463C-9358-920DBC3B9B41}" dt="2024-07-10T13:03:09.072" v="15" actId="20577"/>
          <ac:graphicFrameMkLst>
            <pc:docMk/>
            <pc:sldMk cId="3061022892" sldId="258"/>
            <ac:graphicFrameMk id="8" creationId="{D84D9E1A-04F5-44D9-B554-00C554891184}"/>
          </ac:graphicFrameMkLst>
        </pc:graphicFrameChg>
      </pc:sldChg>
      <pc:sldChg chg="modSp mod">
        <pc:chgData name="Phil Smith" userId="072bc6db-22c0-493f-b491-1add10a0573c" providerId="ADAL" clId="{C9CD80B4-A148-463C-9358-920DBC3B9B41}" dt="2024-07-10T13:03:39.012" v="19" actId="20577"/>
        <pc:sldMkLst>
          <pc:docMk/>
          <pc:sldMk cId="557152322" sldId="259"/>
        </pc:sldMkLst>
        <pc:graphicFrameChg chg="modGraphic">
          <ac:chgData name="Phil Smith" userId="072bc6db-22c0-493f-b491-1add10a0573c" providerId="ADAL" clId="{C9CD80B4-A148-463C-9358-920DBC3B9B41}" dt="2024-07-10T13:03:39.012" v="19" actId="20577"/>
          <ac:graphicFrameMkLst>
            <pc:docMk/>
            <pc:sldMk cId="557152322" sldId="259"/>
            <ac:graphicFrameMk id="4" creationId="{00000000-0000-0000-0000-000000000000}"/>
          </ac:graphicFrameMkLst>
        </pc:graphicFrameChg>
      </pc:sldChg>
      <pc:sldChg chg="del">
        <pc:chgData name="Phil Smith" userId="072bc6db-22c0-493f-b491-1add10a0573c" providerId="ADAL" clId="{C9CD80B4-A148-463C-9358-920DBC3B9B41}" dt="2024-06-27T09:52:54.204" v="0" actId="47"/>
        <pc:sldMkLst>
          <pc:docMk/>
          <pc:sldMk cId="1816021256" sldId="260"/>
        </pc:sldMkLst>
      </pc:sldChg>
      <pc:sldChg chg="del">
        <pc:chgData name="Phil Smith" userId="072bc6db-22c0-493f-b491-1add10a0573c" providerId="ADAL" clId="{C9CD80B4-A148-463C-9358-920DBC3B9B41}" dt="2024-06-27T09:52:56.277" v="1" actId="47"/>
        <pc:sldMkLst>
          <pc:docMk/>
          <pc:sldMk cId="2585945458" sldId="261"/>
        </pc:sldMkLst>
      </pc:sldChg>
      <pc:sldChg chg="del">
        <pc:chgData name="Phil Smith" userId="072bc6db-22c0-493f-b491-1add10a0573c" providerId="ADAL" clId="{C9CD80B4-A148-463C-9358-920DBC3B9B41}" dt="2024-06-27T09:52:57.077" v="2" actId="47"/>
        <pc:sldMkLst>
          <pc:docMk/>
          <pc:sldMk cId="1728418958" sldId="262"/>
        </pc:sldMkLst>
      </pc:sldChg>
      <pc:sldChg chg="modSp mod">
        <pc:chgData name="Phil Smith" userId="072bc6db-22c0-493f-b491-1add10a0573c" providerId="ADAL" clId="{C9CD80B4-A148-463C-9358-920DBC3B9B41}" dt="2024-07-15T14:50:00.819" v="299" actId="13926"/>
        <pc:sldMkLst>
          <pc:docMk/>
          <pc:sldMk cId="3341052069" sldId="267"/>
        </pc:sldMkLst>
        <pc:spChg chg="mod">
          <ac:chgData name="Phil Smith" userId="072bc6db-22c0-493f-b491-1add10a0573c" providerId="ADAL" clId="{C9CD80B4-A148-463C-9358-920DBC3B9B41}" dt="2024-07-15T14:50:00.819" v="299" actId="13926"/>
          <ac:spMkLst>
            <pc:docMk/>
            <pc:sldMk cId="3341052069" sldId="267"/>
            <ac:spMk id="2" creationId="{00000000-0000-0000-0000-000000000000}"/>
          </ac:spMkLst>
        </pc:spChg>
        <pc:spChg chg="mod">
          <ac:chgData name="Phil Smith" userId="072bc6db-22c0-493f-b491-1add10a0573c" providerId="ADAL" clId="{C9CD80B4-A148-463C-9358-920DBC3B9B41}" dt="2024-07-10T13:05:19.435" v="48" actId="20577"/>
          <ac:spMkLst>
            <pc:docMk/>
            <pc:sldMk cId="3341052069" sldId="267"/>
            <ac:spMk id="8" creationId="{FA25A30C-55AB-4896-8E40-9086BCEE0175}"/>
          </ac:spMkLst>
        </pc:spChg>
        <pc:graphicFrameChg chg="modGraphic">
          <ac:chgData name="Phil Smith" userId="072bc6db-22c0-493f-b491-1add10a0573c" providerId="ADAL" clId="{C9CD80B4-A148-463C-9358-920DBC3B9B41}" dt="2024-07-10T13:05:05.086" v="44" actId="20577"/>
          <ac:graphicFrameMkLst>
            <pc:docMk/>
            <pc:sldMk cId="3341052069" sldId="267"/>
            <ac:graphicFrameMk id="4" creationId="{00000000-0000-0000-0000-000000000000}"/>
          </ac:graphicFrameMkLst>
        </pc:graphicFrameChg>
      </pc:sldChg>
      <pc:sldChg chg="modSp mod">
        <pc:chgData name="Phil Smith" userId="072bc6db-22c0-493f-b491-1add10a0573c" providerId="ADAL" clId="{C9CD80B4-A148-463C-9358-920DBC3B9B41}" dt="2024-07-11T13:24:20.591" v="113" actId="20577"/>
        <pc:sldMkLst>
          <pc:docMk/>
          <pc:sldMk cId="2816203170" sldId="276"/>
        </pc:sldMkLst>
        <pc:graphicFrameChg chg="modGraphic">
          <ac:chgData name="Phil Smith" userId="072bc6db-22c0-493f-b491-1add10a0573c" providerId="ADAL" clId="{C9CD80B4-A148-463C-9358-920DBC3B9B41}" dt="2024-07-11T13:24:20.591" v="113" actId="20577"/>
          <ac:graphicFrameMkLst>
            <pc:docMk/>
            <pc:sldMk cId="2816203170" sldId="276"/>
            <ac:graphicFrameMk id="4" creationId="{9A60E5A7-2C7D-4D73-9F2F-A5564EF10445}"/>
          </ac:graphicFrameMkLst>
        </pc:graphicFrameChg>
      </pc:sldChg>
      <pc:sldChg chg="del">
        <pc:chgData name="Phil Smith" userId="072bc6db-22c0-493f-b491-1add10a0573c" providerId="ADAL" clId="{C9CD80B4-A148-463C-9358-920DBC3B9B41}" dt="2024-07-10T13:02:11.425" v="7" actId="47"/>
        <pc:sldMkLst>
          <pc:docMk/>
          <pc:sldMk cId="3049084074" sldId="277"/>
        </pc:sldMkLst>
      </pc:sldChg>
      <pc:sldChg chg="del">
        <pc:chgData name="Phil Smith" userId="072bc6db-22c0-493f-b491-1add10a0573c" providerId="ADAL" clId="{C9CD80B4-A148-463C-9358-920DBC3B9B41}" dt="2024-07-10T13:01:38.626" v="5" actId="47"/>
        <pc:sldMkLst>
          <pc:docMk/>
          <pc:sldMk cId="2588732934" sldId="279"/>
        </pc:sldMkLst>
      </pc:sldChg>
      <pc:sldChg chg="modSp mod">
        <pc:chgData name="Phil Smith" userId="072bc6db-22c0-493f-b491-1add10a0573c" providerId="ADAL" clId="{C9CD80B4-A148-463C-9358-920DBC3B9B41}" dt="2024-07-10T13:05:45.788" v="64" actId="20577"/>
        <pc:sldMkLst>
          <pc:docMk/>
          <pc:sldMk cId="4249623209" sldId="280"/>
        </pc:sldMkLst>
        <pc:spChg chg="mod">
          <ac:chgData name="Phil Smith" userId="072bc6db-22c0-493f-b491-1add10a0573c" providerId="ADAL" clId="{C9CD80B4-A148-463C-9358-920DBC3B9B41}" dt="2024-07-10T13:05:45.788" v="64" actId="20577"/>
          <ac:spMkLst>
            <pc:docMk/>
            <pc:sldMk cId="4249623209" sldId="280"/>
            <ac:spMk id="5" creationId="{39DE6C09-CF01-4FFA-AD56-557F28FF28B8}"/>
          </ac:spMkLst>
        </pc:spChg>
        <pc:graphicFrameChg chg="modGraphic">
          <ac:chgData name="Phil Smith" userId="072bc6db-22c0-493f-b491-1add10a0573c" providerId="ADAL" clId="{C9CD80B4-A148-463C-9358-920DBC3B9B41}" dt="2024-07-10T13:05:40.392" v="60" actId="20577"/>
          <ac:graphicFrameMkLst>
            <pc:docMk/>
            <pc:sldMk cId="4249623209" sldId="280"/>
            <ac:graphicFrameMk id="4" creationId="{00000000-0000-0000-0000-000000000000}"/>
          </ac:graphicFrameMkLst>
        </pc:graphicFrameChg>
      </pc:sldChg>
      <pc:sldChg chg="modSp mod">
        <pc:chgData name="Phil Smith" userId="072bc6db-22c0-493f-b491-1add10a0573c" providerId="ADAL" clId="{C9CD80B4-A148-463C-9358-920DBC3B9B41}" dt="2024-07-10T13:06:20.237" v="80" actId="20577"/>
        <pc:sldMkLst>
          <pc:docMk/>
          <pc:sldMk cId="1329079482" sldId="281"/>
        </pc:sldMkLst>
        <pc:spChg chg="mod">
          <ac:chgData name="Phil Smith" userId="072bc6db-22c0-493f-b491-1add10a0573c" providerId="ADAL" clId="{C9CD80B4-A148-463C-9358-920DBC3B9B41}" dt="2024-07-10T13:06:20.237" v="80" actId="20577"/>
          <ac:spMkLst>
            <pc:docMk/>
            <pc:sldMk cId="1329079482" sldId="281"/>
            <ac:spMk id="5" creationId="{C901E495-2D3D-48AE-AB72-770D5C9A8164}"/>
          </ac:spMkLst>
        </pc:spChg>
        <pc:graphicFrameChg chg="modGraphic">
          <ac:chgData name="Phil Smith" userId="072bc6db-22c0-493f-b491-1add10a0573c" providerId="ADAL" clId="{C9CD80B4-A148-463C-9358-920DBC3B9B41}" dt="2024-07-10T13:06:15.337" v="76" actId="20577"/>
          <ac:graphicFrameMkLst>
            <pc:docMk/>
            <pc:sldMk cId="1329079482" sldId="281"/>
            <ac:graphicFrameMk id="4" creationId="{00000000-0000-0000-0000-000000000000}"/>
          </ac:graphicFrameMkLst>
        </pc:graphicFrameChg>
      </pc:sldChg>
      <pc:sldChg chg="del">
        <pc:chgData name="Phil Smith" userId="072bc6db-22c0-493f-b491-1add10a0573c" providerId="ADAL" clId="{C9CD80B4-A148-463C-9358-920DBC3B9B41}" dt="2024-07-10T13:04:42.921" v="32" actId="2696"/>
        <pc:sldMkLst>
          <pc:docMk/>
          <pc:sldMk cId="1663595507" sldId="287"/>
        </pc:sldMkLst>
      </pc:sldChg>
      <pc:sldChg chg="modSp del mod">
        <pc:chgData name="Phil Smith" userId="072bc6db-22c0-493f-b491-1add10a0573c" providerId="ADAL" clId="{C9CD80B4-A148-463C-9358-920DBC3B9B41}" dt="2024-07-15T14:48:29.588" v="283" actId="2696"/>
        <pc:sldMkLst>
          <pc:docMk/>
          <pc:sldMk cId="3863537176" sldId="288"/>
        </pc:sldMkLst>
        <pc:spChg chg="mod">
          <ac:chgData name="Phil Smith" userId="072bc6db-22c0-493f-b491-1add10a0573c" providerId="ADAL" clId="{C9CD80B4-A148-463C-9358-920DBC3B9B41}" dt="2024-07-15T14:19:06.700" v="230" actId="20577"/>
          <ac:spMkLst>
            <pc:docMk/>
            <pc:sldMk cId="3863537176" sldId="288"/>
            <ac:spMk id="2" creationId="{2BA98AAE-A62A-4498-8B1E-F0AAB2DB78F2}"/>
          </ac:spMkLst>
        </pc:spChg>
        <pc:graphicFrameChg chg="modGraphic">
          <ac:chgData name="Phil Smith" userId="072bc6db-22c0-493f-b491-1add10a0573c" providerId="ADAL" clId="{C9CD80B4-A148-463C-9358-920DBC3B9B41}" dt="2024-07-10T13:04:09.781" v="23" actId="20577"/>
          <ac:graphicFrameMkLst>
            <pc:docMk/>
            <pc:sldMk cId="3863537176" sldId="288"/>
            <ac:graphicFrameMk id="4" creationId="{48D93BF7-18F4-4D2D-8F81-DCC536A7D122}"/>
          </ac:graphicFrameMkLst>
        </pc:graphicFrameChg>
      </pc:sldChg>
      <pc:sldChg chg="modSp mod">
        <pc:chgData name="Phil Smith" userId="072bc6db-22c0-493f-b491-1add10a0573c" providerId="ADAL" clId="{C9CD80B4-A148-463C-9358-920DBC3B9B41}" dt="2024-07-15T14:48:38.707" v="284" actId="13926"/>
        <pc:sldMkLst>
          <pc:docMk/>
          <pc:sldMk cId="2948005433" sldId="289"/>
        </pc:sldMkLst>
        <pc:spChg chg="mod">
          <ac:chgData name="Phil Smith" userId="072bc6db-22c0-493f-b491-1add10a0573c" providerId="ADAL" clId="{C9CD80B4-A148-463C-9358-920DBC3B9B41}" dt="2024-07-15T14:48:38.707" v="284" actId="13926"/>
          <ac:spMkLst>
            <pc:docMk/>
            <pc:sldMk cId="2948005433" sldId="289"/>
            <ac:spMk id="2" creationId="{D64DE385-9CD3-4E33-BF26-1831D29FF80C}"/>
          </ac:spMkLst>
        </pc:spChg>
        <pc:graphicFrameChg chg="modGraphic">
          <ac:chgData name="Phil Smith" userId="072bc6db-22c0-493f-b491-1add10a0573c" providerId="ADAL" clId="{C9CD80B4-A148-463C-9358-920DBC3B9B41}" dt="2024-07-11T13:23:27.407" v="85" actId="20577"/>
          <ac:graphicFrameMkLst>
            <pc:docMk/>
            <pc:sldMk cId="2948005433" sldId="289"/>
            <ac:graphicFrameMk id="4" creationId="{FA30A941-0853-4F17-9F3F-44D519102BFF}"/>
          </ac:graphicFrameMkLst>
        </pc:graphicFrameChg>
      </pc:sldChg>
      <pc:sldChg chg="modSp mod">
        <pc:chgData name="Phil Smith" userId="072bc6db-22c0-493f-b491-1add10a0573c" providerId="ADAL" clId="{C9CD80B4-A148-463C-9358-920DBC3B9B41}" dt="2024-07-15T14:49:40.927" v="298" actId="21"/>
        <pc:sldMkLst>
          <pc:docMk/>
          <pc:sldMk cId="2970641635" sldId="290"/>
        </pc:sldMkLst>
        <pc:spChg chg="mod">
          <ac:chgData name="Phil Smith" userId="072bc6db-22c0-493f-b491-1add10a0573c" providerId="ADAL" clId="{C9CD80B4-A148-463C-9358-920DBC3B9B41}" dt="2024-07-15T14:49:31.159" v="297" actId="20577"/>
          <ac:spMkLst>
            <pc:docMk/>
            <pc:sldMk cId="2970641635" sldId="290"/>
            <ac:spMk id="2" creationId="{5578714C-ED16-41F9-A02B-17F4C501EC81}"/>
          </ac:spMkLst>
        </pc:spChg>
        <pc:graphicFrameChg chg="modGraphic">
          <ac:chgData name="Phil Smith" userId="072bc6db-22c0-493f-b491-1add10a0573c" providerId="ADAL" clId="{C9CD80B4-A148-463C-9358-920DBC3B9B41}" dt="2024-07-15T14:49:40.927" v="298" actId="21"/>
          <ac:graphicFrameMkLst>
            <pc:docMk/>
            <pc:sldMk cId="2970641635" sldId="290"/>
            <ac:graphicFrameMk id="4" creationId="{61D6460B-4D50-4F09-94DA-A511943BE6D2}"/>
          </ac:graphicFrameMkLst>
        </pc:graphicFrameChg>
      </pc:sldChg>
      <pc:sldChg chg="del">
        <pc:chgData name="Phil Smith" userId="072bc6db-22c0-493f-b491-1add10a0573c" providerId="ADAL" clId="{C9CD80B4-A148-463C-9358-920DBC3B9B41}" dt="2024-06-27T09:52:58.412" v="3" actId="47"/>
        <pc:sldMkLst>
          <pc:docMk/>
          <pc:sldMk cId="1202481815" sldId="291"/>
        </pc:sldMkLst>
      </pc:sldChg>
      <pc:sldChg chg="add delCm">
        <pc:chgData name="Phil Smith" userId="072bc6db-22c0-493f-b491-1add10a0573c" providerId="ADAL" clId="{C9CD80B4-A148-463C-9358-920DBC3B9B41}" dt="2024-07-11T13:23:08.066" v="81"/>
        <pc:sldMkLst>
          <pc:docMk/>
          <pc:sldMk cId="3898672751" sldId="29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C9CD80B4-A148-463C-9358-920DBC3B9B41}" dt="2024-07-11T13:23:08.066" v="81"/>
              <pc2:cmMkLst xmlns:pc2="http://schemas.microsoft.com/office/powerpoint/2019/9/main/command">
                <pc:docMk/>
                <pc:sldMk cId="3898672751" sldId="291"/>
                <pc2:cmMk id="{5D1909FC-CA12-4192-965D-90675968A688}"/>
              </pc2:cmMkLst>
            </pc226:cmChg>
          </p:ext>
        </pc:extLst>
      </pc:sldChg>
      <pc:sldChg chg="add">
        <pc:chgData name="Phil Smith" userId="072bc6db-22c0-493f-b491-1add10a0573c" providerId="ADAL" clId="{C9CD80B4-A148-463C-9358-920DBC3B9B41}" dt="2024-07-10T13:02:04.900" v="6"/>
        <pc:sldMkLst>
          <pc:docMk/>
          <pc:sldMk cId="93059642" sldId="292"/>
        </pc:sldMkLst>
      </pc:sldChg>
    </pc:docChg>
  </pc:docChgLst>
  <pc:docChgLst>
    <pc:chgData name="Phil Smith" userId="072bc6db-22c0-493f-b491-1add10a0573c" providerId="ADAL" clId="{E3A0C61B-2FC4-45E7-9F10-D392A83CF8A7}"/>
    <pc:docChg chg="custSel modSld">
      <pc:chgData name="Phil Smith" userId="072bc6db-22c0-493f-b491-1add10a0573c" providerId="ADAL" clId="{E3A0C61B-2FC4-45E7-9F10-D392A83CF8A7}" dt="2024-07-16T08:24:57.381" v="36" actId="20577"/>
      <pc:docMkLst>
        <pc:docMk/>
      </pc:docMkLst>
      <pc:sldChg chg="modSp mod">
        <pc:chgData name="Phil Smith" userId="072bc6db-22c0-493f-b491-1add10a0573c" providerId="ADAL" clId="{E3A0C61B-2FC4-45E7-9F10-D392A83CF8A7}" dt="2024-07-16T08:24:57.381" v="36" actId="20577"/>
        <pc:sldMkLst>
          <pc:docMk/>
          <pc:sldMk cId="4233148965" sldId="274"/>
        </pc:sldMkLst>
        <pc:spChg chg="mod">
          <ac:chgData name="Phil Smith" userId="072bc6db-22c0-493f-b491-1add10a0573c" providerId="ADAL" clId="{E3A0C61B-2FC4-45E7-9F10-D392A83CF8A7}" dt="2024-07-16T08:24:57.381" v="36" actId="20577"/>
          <ac:spMkLst>
            <pc:docMk/>
            <pc:sldMk cId="4233148965" sldId="274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3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6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67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0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7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11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0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3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0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8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5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9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Secondary Annual Standards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School Name:</a:t>
            </a:r>
          </a:p>
          <a:p>
            <a:r>
              <a:rPr lang="en-US" dirty="0"/>
              <a:t>Date of review: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68BC97-6FF6-461F-91F0-8D0509167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902517"/>
            <a:ext cx="4032448" cy="188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78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E385-9CD3-4E33-BF26-1831D29F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KS3 Data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</a:rPr>
              <a:t>NO UNTIL GL ASSESSMENT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A30A941-0853-4F17-9F3F-44D519102B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615629"/>
              </p:ext>
            </p:extLst>
          </p:nvPr>
        </p:nvGraphicFramePr>
        <p:xfrm>
          <a:off x="282352" y="1590835"/>
          <a:ext cx="8579296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13">
                  <a:extLst>
                    <a:ext uri="{9D8B030D-6E8A-4147-A177-3AD203B41FA5}">
                      <a16:colId xmlns:a16="http://schemas.microsoft.com/office/drawing/2014/main" val="2470931352"/>
                    </a:ext>
                  </a:extLst>
                </a:gridCol>
                <a:gridCol w="688128">
                  <a:extLst>
                    <a:ext uri="{9D8B030D-6E8A-4147-A177-3AD203B41FA5}">
                      <a16:colId xmlns:a16="http://schemas.microsoft.com/office/drawing/2014/main" val="2766706336"/>
                    </a:ext>
                  </a:extLst>
                </a:gridCol>
                <a:gridCol w="813241">
                  <a:extLst>
                    <a:ext uri="{9D8B030D-6E8A-4147-A177-3AD203B41FA5}">
                      <a16:colId xmlns:a16="http://schemas.microsoft.com/office/drawing/2014/main" val="2787467666"/>
                    </a:ext>
                  </a:extLst>
                </a:gridCol>
                <a:gridCol w="813241">
                  <a:extLst>
                    <a:ext uri="{9D8B030D-6E8A-4147-A177-3AD203B41FA5}">
                      <a16:colId xmlns:a16="http://schemas.microsoft.com/office/drawing/2014/main" val="3563014464"/>
                    </a:ext>
                  </a:extLst>
                </a:gridCol>
                <a:gridCol w="813241">
                  <a:extLst>
                    <a:ext uri="{9D8B030D-6E8A-4147-A177-3AD203B41FA5}">
                      <a16:colId xmlns:a16="http://schemas.microsoft.com/office/drawing/2014/main" val="574727957"/>
                    </a:ext>
                  </a:extLst>
                </a:gridCol>
                <a:gridCol w="813241">
                  <a:extLst>
                    <a:ext uri="{9D8B030D-6E8A-4147-A177-3AD203B41FA5}">
                      <a16:colId xmlns:a16="http://schemas.microsoft.com/office/drawing/2014/main" val="1639030325"/>
                    </a:ext>
                  </a:extLst>
                </a:gridCol>
                <a:gridCol w="813241">
                  <a:extLst>
                    <a:ext uri="{9D8B030D-6E8A-4147-A177-3AD203B41FA5}">
                      <a16:colId xmlns:a16="http://schemas.microsoft.com/office/drawing/2014/main" val="3115577313"/>
                    </a:ext>
                  </a:extLst>
                </a:gridCol>
                <a:gridCol w="813241">
                  <a:extLst>
                    <a:ext uri="{9D8B030D-6E8A-4147-A177-3AD203B41FA5}">
                      <a16:colId xmlns:a16="http://schemas.microsoft.com/office/drawing/2014/main" val="1681068220"/>
                    </a:ext>
                  </a:extLst>
                </a:gridCol>
                <a:gridCol w="813241">
                  <a:extLst>
                    <a:ext uri="{9D8B030D-6E8A-4147-A177-3AD203B41FA5}">
                      <a16:colId xmlns:a16="http://schemas.microsoft.com/office/drawing/2014/main" val="3594728352"/>
                    </a:ext>
                  </a:extLst>
                </a:gridCol>
                <a:gridCol w="750684">
                  <a:extLst>
                    <a:ext uri="{9D8B030D-6E8A-4147-A177-3AD203B41FA5}">
                      <a16:colId xmlns:a16="http://schemas.microsoft.com/office/drawing/2014/main" val="2687751257"/>
                    </a:ext>
                  </a:extLst>
                </a:gridCol>
                <a:gridCol w="750684">
                  <a:extLst>
                    <a:ext uri="{9D8B030D-6E8A-4147-A177-3AD203B41FA5}">
                      <a16:colId xmlns:a16="http://schemas.microsoft.com/office/drawing/2014/main" val="3490008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English Language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English Literature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Maths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Science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3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above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above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Above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above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% above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0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817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1309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3FA0195-9250-49E8-A96F-01CE901BCAC1}"/>
              </a:ext>
            </a:extLst>
          </p:cNvPr>
          <p:cNvSpPr txBox="1"/>
          <p:nvPr/>
        </p:nvSpPr>
        <p:spPr>
          <a:xfrm>
            <a:off x="1043608" y="494116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 = on track to achieve grade 4 or above in two years’ time</a:t>
            </a:r>
          </a:p>
          <a:p>
            <a:endParaRPr lang="en-GB" dirty="0"/>
          </a:p>
          <a:p>
            <a:r>
              <a:rPr lang="en-GB" dirty="0"/>
              <a:t>ARE = on track to achieve grade 5 or above in two years’ time</a:t>
            </a:r>
          </a:p>
          <a:p>
            <a:endParaRPr lang="en-GB" dirty="0"/>
          </a:p>
          <a:p>
            <a:r>
              <a:rPr lang="en-GB" dirty="0"/>
              <a:t>Above ARE = on track to achieve grade 8 and 9 in two years’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FFDFF-EB43-4DF6-9CC5-E6B18EA85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005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8714C-ED16-41F9-A02B-17F4C501E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KS4 Data (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</a:rPr>
              <a:t>2024 will be prepopulated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D6460B-4D50-4F09-94DA-A511943BE6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357229"/>
              </p:ext>
            </p:extLst>
          </p:nvPr>
        </p:nvGraphicFramePr>
        <p:xfrm>
          <a:off x="422684" y="1433662"/>
          <a:ext cx="8397787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205">
                  <a:extLst>
                    <a:ext uri="{9D8B030D-6E8A-4147-A177-3AD203B41FA5}">
                      <a16:colId xmlns:a16="http://schemas.microsoft.com/office/drawing/2014/main" val="2152089487"/>
                    </a:ext>
                  </a:extLst>
                </a:gridCol>
                <a:gridCol w="677574">
                  <a:extLst>
                    <a:ext uri="{9D8B030D-6E8A-4147-A177-3AD203B41FA5}">
                      <a16:colId xmlns:a16="http://schemas.microsoft.com/office/drawing/2014/main" val="2932324546"/>
                    </a:ext>
                  </a:extLst>
                </a:gridCol>
                <a:gridCol w="743584">
                  <a:extLst>
                    <a:ext uri="{9D8B030D-6E8A-4147-A177-3AD203B41FA5}">
                      <a16:colId xmlns:a16="http://schemas.microsoft.com/office/drawing/2014/main" val="2339000957"/>
                    </a:ext>
                  </a:extLst>
                </a:gridCol>
                <a:gridCol w="620238">
                  <a:extLst>
                    <a:ext uri="{9D8B030D-6E8A-4147-A177-3AD203B41FA5}">
                      <a16:colId xmlns:a16="http://schemas.microsoft.com/office/drawing/2014/main" val="2810419172"/>
                    </a:ext>
                  </a:extLst>
                </a:gridCol>
                <a:gridCol w="875651">
                  <a:extLst>
                    <a:ext uri="{9D8B030D-6E8A-4147-A177-3AD203B41FA5}">
                      <a16:colId xmlns:a16="http://schemas.microsoft.com/office/drawing/2014/main" val="396212071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56265041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0719792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43635269"/>
                    </a:ext>
                  </a:extLst>
                </a:gridCol>
                <a:gridCol w="854558">
                  <a:extLst>
                    <a:ext uri="{9D8B030D-6E8A-4147-A177-3AD203B41FA5}">
                      <a16:colId xmlns:a16="http://schemas.microsoft.com/office/drawing/2014/main" val="3898061341"/>
                    </a:ext>
                  </a:extLst>
                </a:gridCol>
                <a:gridCol w="1161665">
                  <a:extLst>
                    <a:ext uri="{9D8B030D-6E8A-4147-A177-3AD203B41FA5}">
                      <a16:colId xmlns:a16="http://schemas.microsoft.com/office/drawing/2014/main" val="4406494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No. of pupils at end of KS4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Progress 8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% grade 5 or above in Eng. &amp; Maths GCSE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Attainment 8 score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Entering EBacc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EBacc average point score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Staying in education or entering employment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23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No. of pupils included in score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Disadvantaged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171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269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04087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02DC33-9D27-4D76-A51F-E2A20300D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41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Absence and Exclusions </a:t>
            </a:r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</a:rPr>
              <a:t>CENTRALLY COMPLETED 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sz="31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059141"/>
              </p:ext>
            </p:extLst>
          </p:nvPr>
        </p:nvGraphicFramePr>
        <p:xfrm>
          <a:off x="457202" y="1600200"/>
          <a:ext cx="7787204" cy="250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2021/22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2022/23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2023/24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Sessions missed due to overall absence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Persistent absentees - absent for 10% or more sessions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No. of suspensions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38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No. of permanent exclusions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48357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A25A30C-55AB-4896-8E40-9086BCEE0175}"/>
              </a:ext>
            </a:extLst>
          </p:cNvPr>
          <p:cNvSpPr txBox="1"/>
          <p:nvPr/>
        </p:nvSpPr>
        <p:spPr>
          <a:xfrm>
            <a:off x="457200" y="4657635"/>
            <a:ext cx="8147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Additional comments on 2023/24: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052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Other contextual factors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sz="31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377754"/>
              </p:ext>
            </p:extLst>
          </p:nvPr>
        </p:nvGraphicFramePr>
        <p:xfrm>
          <a:off x="567799" y="1196752"/>
          <a:ext cx="8008402" cy="4185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9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2021/22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2022/23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2023/24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who left the school register in year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who joined the school register in year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88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attending alternative provision (AP)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0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who have gone missing from education (CME)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323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Recorded cases of bullying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Recorded cases of sexualised language and/or behaviour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3833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Recorded cases of racist, homophobic or derogatory language and /or behaviours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4835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9DE6C09-CF01-4FFA-AD56-557F28FF28B8}"/>
              </a:ext>
            </a:extLst>
          </p:cNvPr>
          <p:cNvSpPr txBox="1"/>
          <p:nvPr/>
        </p:nvSpPr>
        <p:spPr>
          <a:xfrm>
            <a:off x="323528" y="5440184"/>
            <a:ext cx="8147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Additional comments on 2023/24: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623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Safeguarding</a:t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sz="2700" b="1" dirty="0">
                <a:solidFill>
                  <a:srgbClr val="002060"/>
                </a:solidFill>
              </a:rPr>
              <a:t>Please record the highest number during the academic year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sz="31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560064"/>
              </p:ext>
            </p:extLst>
          </p:nvPr>
        </p:nvGraphicFramePr>
        <p:xfrm>
          <a:off x="457200" y="1628800"/>
          <a:ext cx="8008402" cy="243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8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85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2021/22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2022/23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2023/24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at Child Protection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at Child in Need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0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receiving early help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323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under special guardianship (those pupils who have a Personalised Education Plan)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901E495-2D3D-48AE-AB72-770D5C9A8164}"/>
              </a:ext>
            </a:extLst>
          </p:cNvPr>
          <p:cNvSpPr txBox="1"/>
          <p:nvPr/>
        </p:nvSpPr>
        <p:spPr>
          <a:xfrm>
            <a:off x="457200" y="4629035"/>
            <a:ext cx="8147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Additional comments </a:t>
            </a:r>
            <a:r>
              <a:rPr lang="en-GB"/>
              <a:t>on 2023/24: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079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School 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1.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2.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3.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4.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5.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70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School Improvement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1.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2.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3.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4.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5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385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230B3-DF87-4AE9-BD71-43254721D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6"/>
            <a:ext cx="8229600" cy="5440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6600" b="1" dirty="0">
                <a:solidFill>
                  <a:srgbClr val="002060"/>
                </a:solidFill>
              </a:rPr>
              <a:t>School improvement evaluation for discussion and agreement</a:t>
            </a:r>
          </a:p>
        </p:txBody>
      </p:sp>
    </p:spTree>
    <p:extLst>
      <p:ext uri="{BB962C8B-B14F-4D97-AF65-F5344CB8AC3E}">
        <p14:creationId xmlns:p14="http://schemas.microsoft.com/office/powerpoint/2010/main" val="2693164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Self-Evaluation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80670"/>
              </p:ext>
            </p:extLst>
          </p:nvPr>
        </p:nvGraphicFramePr>
        <p:xfrm>
          <a:off x="3257009" y="1618695"/>
          <a:ext cx="2514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Improvement </a:t>
                      </a:r>
                      <a:r>
                        <a:rPr lang="en-US" baseline="0" dirty="0"/>
                        <a:t>judgement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err="1"/>
                        <a:t>Stabilise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/>
                        <a:t>Repair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/>
                        <a:t>Improve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/>
                        <a:t>Sustain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749233"/>
              </p:ext>
            </p:extLst>
          </p:nvPr>
        </p:nvGraphicFramePr>
        <p:xfrm>
          <a:off x="6096000" y="1632018"/>
          <a:ext cx="2819400" cy="3461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Trajectory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600" dirty="0"/>
                        <a:t>Weakest</a:t>
                      </a:r>
                      <a:r>
                        <a:rPr lang="en-US" sz="1600" baseline="0" dirty="0"/>
                        <a:t> system performers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897">
                <a:tc>
                  <a:txBody>
                    <a:bodyPr/>
                    <a:lstStyle/>
                    <a:p>
                      <a:r>
                        <a:rPr lang="en-US" sz="1600" dirty="0"/>
                        <a:t>Improver decliners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 dirty="0"/>
                        <a:t>Steady improver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 dirty="0"/>
                        <a:t>Steady and secure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 dirty="0"/>
                        <a:t>Slow decliners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 dirty="0"/>
                        <a:t>Rapid decliners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691032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 dirty="0"/>
                        <a:t>Rapid improvers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276338"/>
                  </a:ext>
                </a:extLst>
              </a:tr>
              <a:tr h="595116">
                <a:tc>
                  <a:txBody>
                    <a:bodyPr/>
                    <a:lstStyle/>
                    <a:p>
                      <a:r>
                        <a:rPr lang="en-US" sz="1600" dirty="0"/>
                        <a:t>Strongest performers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E5EA52C-53DF-44F4-966E-9460DFEEF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91926"/>
              </p:ext>
            </p:extLst>
          </p:nvPr>
        </p:nvGraphicFramePr>
        <p:xfrm>
          <a:off x="457203" y="1607598"/>
          <a:ext cx="238220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203">
                  <a:extLst>
                    <a:ext uri="{9D8B030D-6E8A-4147-A177-3AD203B41FA5}">
                      <a16:colId xmlns:a16="http://schemas.microsoft.com/office/drawing/2014/main" val="208107940"/>
                    </a:ext>
                  </a:extLst>
                </a:gridCol>
              </a:tblGrid>
              <a:tr h="340800">
                <a:tc>
                  <a:txBody>
                    <a:bodyPr/>
                    <a:lstStyle/>
                    <a:p>
                      <a:r>
                        <a:rPr lang="en-GB" dirty="0"/>
                        <a:t>Ofsted 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71562"/>
                  </a:ext>
                </a:extLst>
              </a:tr>
              <a:tr h="345534">
                <a:tc>
                  <a:txBody>
                    <a:bodyPr/>
                    <a:lstStyle/>
                    <a:p>
                      <a:r>
                        <a:rPr lang="en-GB" dirty="0"/>
                        <a:t>Inadequate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5556"/>
                  </a:ext>
                </a:extLst>
              </a:tr>
              <a:tr h="345534">
                <a:tc>
                  <a:txBody>
                    <a:bodyPr/>
                    <a:lstStyle/>
                    <a:p>
                      <a:r>
                        <a:rPr lang="en-GB" dirty="0"/>
                        <a:t>Requires Improvement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776281"/>
                  </a:ext>
                </a:extLst>
              </a:tr>
              <a:tr h="345534">
                <a:tc>
                  <a:txBody>
                    <a:bodyPr/>
                    <a:lstStyle/>
                    <a:p>
                      <a:r>
                        <a:rPr lang="en-GB" dirty="0"/>
                        <a:t>Good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70770"/>
                  </a:ext>
                </a:extLst>
              </a:tr>
              <a:tr h="596401">
                <a:tc>
                  <a:txBody>
                    <a:bodyPr/>
                    <a:lstStyle/>
                    <a:p>
                      <a:r>
                        <a:rPr lang="en-GB" dirty="0"/>
                        <a:t>Outstanding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574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15DA434-B713-4E1A-91AA-1DF46B1A9A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889572"/>
            <a:ext cx="8229600" cy="45756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AD843F-A159-406D-8698-3B6408666D91}"/>
              </a:ext>
            </a:extLst>
          </p:cNvPr>
          <p:cNvSpPr txBox="1"/>
          <p:nvPr/>
        </p:nvSpPr>
        <p:spPr>
          <a:xfrm>
            <a:off x="685800" y="62484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The Eight Improvement Trajectories that underpin school improvement by Sir David Carter</a:t>
            </a:r>
          </a:p>
        </p:txBody>
      </p:sp>
    </p:spTree>
    <p:extLst>
      <p:ext uri="{BB962C8B-B14F-4D97-AF65-F5344CB8AC3E}">
        <p14:creationId xmlns:p14="http://schemas.microsoft.com/office/powerpoint/2010/main" val="152033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+mn-lt"/>
              </a:rPr>
              <a:t>Contextual Information </a:t>
            </a:r>
            <a:r>
              <a:rPr lang="en-US" sz="2000" b="1" dirty="0">
                <a:solidFill>
                  <a:srgbClr val="002060"/>
                </a:solidFill>
                <a:latin typeface="+mn-lt"/>
              </a:rPr>
              <a:t>(</a:t>
            </a:r>
            <a:r>
              <a:rPr 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please complete </a:t>
            </a:r>
            <a:r>
              <a:rPr 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Baptised</a:t>
            </a:r>
            <a:r>
              <a:rPr 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 only</a:t>
            </a:r>
            <a:r>
              <a:rPr lang="en-US" sz="2700" b="1" dirty="0">
                <a:solidFill>
                  <a:srgbClr val="002060"/>
                </a:solidFill>
                <a:latin typeface="+mn-lt"/>
              </a:rPr>
              <a:t>)</a:t>
            </a:r>
            <a:endParaRPr lang="en-US" sz="4000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196E0D6-38E3-4D6F-A9B6-21A18D576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586121"/>
              </p:ext>
            </p:extLst>
          </p:nvPr>
        </p:nvGraphicFramePr>
        <p:xfrm>
          <a:off x="442190" y="1196752"/>
          <a:ext cx="8301000" cy="2467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3506">
                  <a:extLst>
                    <a:ext uri="{9D8B030D-6E8A-4147-A177-3AD203B41FA5}">
                      <a16:colId xmlns:a16="http://schemas.microsoft.com/office/drawing/2014/main" val="2896481776"/>
                    </a:ext>
                  </a:extLst>
                </a:gridCol>
                <a:gridCol w="642798">
                  <a:extLst>
                    <a:ext uri="{9D8B030D-6E8A-4147-A177-3AD203B41FA5}">
                      <a16:colId xmlns:a16="http://schemas.microsoft.com/office/drawing/2014/main" val="292093141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721678279"/>
                    </a:ext>
                  </a:extLst>
                </a:gridCol>
                <a:gridCol w="797362">
                  <a:extLst>
                    <a:ext uri="{9D8B030D-6E8A-4147-A177-3AD203B41FA5}">
                      <a16:colId xmlns:a16="http://schemas.microsoft.com/office/drawing/2014/main" val="422464572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226468196"/>
                    </a:ext>
                  </a:extLst>
                </a:gridCol>
                <a:gridCol w="1212358">
                  <a:extLst>
                    <a:ext uri="{9D8B030D-6E8A-4147-A177-3AD203B41FA5}">
                      <a16:colId xmlns:a16="http://schemas.microsoft.com/office/drawing/2014/main" val="2997975130"/>
                    </a:ext>
                  </a:extLst>
                </a:gridCol>
                <a:gridCol w="958445">
                  <a:extLst>
                    <a:ext uri="{9D8B030D-6E8A-4147-A177-3AD203B41FA5}">
                      <a16:colId xmlns:a16="http://schemas.microsoft.com/office/drawing/2014/main" val="2637144302"/>
                    </a:ext>
                  </a:extLst>
                </a:gridCol>
                <a:gridCol w="915846">
                  <a:extLst>
                    <a:ext uri="{9D8B030D-6E8A-4147-A177-3AD203B41FA5}">
                      <a16:colId xmlns:a16="http://schemas.microsoft.com/office/drawing/2014/main" val="796024091"/>
                    </a:ext>
                  </a:extLst>
                </a:gridCol>
                <a:gridCol w="868517">
                  <a:extLst>
                    <a:ext uri="{9D8B030D-6E8A-4147-A177-3AD203B41FA5}">
                      <a16:colId xmlns:a16="http://schemas.microsoft.com/office/drawing/2014/main" val="168946368"/>
                    </a:ext>
                  </a:extLst>
                </a:gridCol>
              </a:tblGrid>
              <a:tr h="87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PAN: xxx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298345"/>
                  </a:ext>
                </a:extLst>
              </a:tr>
              <a:tr h="71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Group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 on Roll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 Baptised Catholics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Boys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Girls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Disadvantaged pupils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Pupils with SEND support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Pupils with EHCP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418194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Y7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97560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Y8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5856518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Y9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104137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Y10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231920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Y11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0829461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number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03268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84D9E1A-04F5-44D9-B554-00C554891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811089"/>
              </p:ext>
            </p:extLst>
          </p:nvPr>
        </p:nvGraphicFramePr>
        <p:xfrm>
          <a:off x="446247" y="4603619"/>
          <a:ext cx="8301000" cy="1886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224">
                  <a:extLst>
                    <a:ext uri="{9D8B030D-6E8A-4147-A177-3AD203B41FA5}">
                      <a16:colId xmlns:a16="http://schemas.microsoft.com/office/drawing/2014/main" val="41292944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415114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42947936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90444236"/>
                    </a:ext>
                  </a:extLst>
                </a:gridCol>
                <a:gridCol w="702829">
                  <a:extLst>
                    <a:ext uri="{9D8B030D-6E8A-4147-A177-3AD203B41FA5}">
                      <a16:colId xmlns:a16="http://schemas.microsoft.com/office/drawing/2014/main" val="4061336525"/>
                    </a:ext>
                  </a:extLst>
                </a:gridCol>
                <a:gridCol w="1378899">
                  <a:extLst>
                    <a:ext uri="{9D8B030D-6E8A-4147-A177-3AD203B41FA5}">
                      <a16:colId xmlns:a16="http://schemas.microsoft.com/office/drawing/2014/main" val="2227360659"/>
                    </a:ext>
                  </a:extLst>
                </a:gridCol>
                <a:gridCol w="958445">
                  <a:extLst>
                    <a:ext uri="{9D8B030D-6E8A-4147-A177-3AD203B41FA5}">
                      <a16:colId xmlns:a16="http://schemas.microsoft.com/office/drawing/2014/main" val="1019851510"/>
                    </a:ext>
                  </a:extLst>
                </a:gridCol>
                <a:gridCol w="915846">
                  <a:extLst>
                    <a:ext uri="{9D8B030D-6E8A-4147-A177-3AD203B41FA5}">
                      <a16:colId xmlns:a16="http://schemas.microsoft.com/office/drawing/2014/main" val="2559154127"/>
                    </a:ext>
                  </a:extLst>
                </a:gridCol>
                <a:gridCol w="868517">
                  <a:extLst>
                    <a:ext uri="{9D8B030D-6E8A-4147-A177-3AD203B41FA5}">
                      <a16:colId xmlns:a16="http://schemas.microsoft.com/office/drawing/2014/main" val="1277873096"/>
                    </a:ext>
                  </a:extLst>
                </a:gridCol>
              </a:tblGrid>
              <a:tr h="13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241254"/>
                  </a:ext>
                </a:extLst>
              </a:tr>
              <a:tr h="71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over time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 on Roll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 Baptised Catholics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Boys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Girls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Disadvantaged pupils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Pupils with SEND support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Pupils with EHCP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100382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177335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445951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1531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22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E8C2-AAA9-46B0-ABDB-69CFB9C46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700" b="1" dirty="0">
                <a:solidFill>
                  <a:srgbClr val="002060"/>
                </a:solidFill>
                <a:latin typeface="+mn-lt"/>
              </a:rPr>
              <a:t>The Eight Improvement Trajectories that underpin school improvement by Sir David Carter</a:t>
            </a:r>
            <a:br>
              <a:rPr lang="en-GB" b="1" dirty="0">
                <a:solidFill>
                  <a:srgbClr val="002060"/>
                </a:solidFill>
                <a:latin typeface="+mn-lt"/>
              </a:rPr>
            </a:br>
            <a:endParaRPr lang="en-GB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99E9BF-E22B-451A-92EC-27DFBB270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542" y="1575984"/>
            <a:ext cx="2067109" cy="17826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CC4369-8E04-441B-81A7-47CB3E39D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308" y="3724903"/>
            <a:ext cx="2080431" cy="13305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264372-F3A8-4B21-9D48-A1E8111BC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1650" y="1571737"/>
            <a:ext cx="2165920" cy="17088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1D8686-8226-44F0-8E8E-7E1B18ACAE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3574" y="1574515"/>
            <a:ext cx="2042694" cy="17748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62A81C-7D4B-45E8-B8AD-F378F1C684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1307" y="1545487"/>
            <a:ext cx="2052638" cy="17351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8E5BAA-9645-4E22-9DEE-3BF6A24311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6947" y="3758184"/>
            <a:ext cx="2083575" cy="16040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8AF5AE-36EB-43E3-BE94-F79A852147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8906" y="3758184"/>
            <a:ext cx="1876425" cy="17339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2BF812-B035-41F6-B811-61B7946F76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8396" y="3745594"/>
            <a:ext cx="2083827" cy="168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88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Self-Evaluation agreement (to </a:t>
            </a:r>
            <a:r>
              <a:rPr lang="en-US" b="1">
                <a:solidFill>
                  <a:srgbClr val="002060"/>
                </a:solidFill>
                <a:latin typeface="+mn-lt"/>
              </a:rPr>
              <a:t>be agreed at ASR meeting)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252759"/>
              </p:ext>
            </p:extLst>
          </p:nvPr>
        </p:nvGraphicFramePr>
        <p:xfrm>
          <a:off x="457200" y="3861048"/>
          <a:ext cx="5050904" cy="2605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1889096408"/>
                    </a:ext>
                  </a:extLst>
                </a:gridCol>
                <a:gridCol w="2053763">
                  <a:extLst>
                    <a:ext uri="{9D8B030D-6E8A-4147-A177-3AD203B41FA5}">
                      <a16:colId xmlns:a16="http://schemas.microsoft.com/office/drawing/2014/main" val="2725507957"/>
                    </a:ext>
                  </a:extLst>
                </a:gridCol>
              </a:tblGrid>
              <a:tr h="4685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School Improvement </a:t>
                      </a:r>
                      <a:r>
                        <a:rPr lang="en-US" sz="1400" baseline="0" dirty="0"/>
                        <a:t>judgement</a:t>
                      </a:r>
                      <a:endParaRPr lang="en-US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School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Agreed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 dirty="0" err="1"/>
                        <a:t>Stabilise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 dirty="0"/>
                        <a:t>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 dirty="0"/>
                        <a:t>Improve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 dirty="0"/>
                        <a:t>Sustain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023824"/>
              </p:ext>
            </p:extLst>
          </p:nvPr>
        </p:nvGraphicFramePr>
        <p:xfrm>
          <a:off x="5682073" y="1433188"/>
          <a:ext cx="3282414" cy="5260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7848118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780731283"/>
                    </a:ext>
                  </a:extLst>
                </a:gridCol>
              </a:tblGrid>
              <a:tr h="4727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Trajectory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School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Agreed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117">
                <a:tc>
                  <a:txBody>
                    <a:bodyPr/>
                    <a:lstStyle/>
                    <a:p>
                      <a:r>
                        <a:rPr lang="en-US" sz="1400" dirty="0"/>
                        <a:t>Weakest</a:t>
                      </a:r>
                      <a:r>
                        <a:rPr lang="en-US" sz="1400" baseline="0" dirty="0"/>
                        <a:t> system performers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 dirty="0"/>
                        <a:t>Improver decliners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 dirty="0"/>
                        <a:t>Steady improver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446">
                <a:tc>
                  <a:txBody>
                    <a:bodyPr/>
                    <a:lstStyle/>
                    <a:p>
                      <a:r>
                        <a:rPr lang="en-US" sz="1400" dirty="0"/>
                        <a:t>Steady and secure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 dirty="0"/>
                        <a:t>Slow decliners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 dirty="0"/>
                        <a:t>Rapid decliners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691032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 dirty="0"/>
                        <a:t>Rapid improvers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276338"/>
                  </a:ext>
                </a:extLst>
              </a:tr>
              <a:tr h="667446">
                <a:tc>
                  <a:txBody>
                    <a:bodyPr/>
                    <a:lstStyle/>
                    <a:p>
                      <a:r>
                        <a:rPr lang="en-US" sz="1400" dirty="0"/>
                        <a:t>Strongest performers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E5EA52C-53DF-44F4-966E-9460DFEEF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708627"/>
              </p:ext>
            </p:extLst>
          </p:nvPr>
        </p:nvGraphicFramePr>
        <p:xfrm>
          <a:off x="457200" y="1419667"/>
          <a:ext cx="5050904" cy="225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38">
                  <a:extLst>
                    <a:ext uri="{9D8B030D-6E8A-4147-A177-3AD203B41FA5}">
                      <a16:colId xmlns:a16="http://schemas.microsoft.com/office/drawing/2014/main" val="208107940"/>
                    </a:ext>
                  </a:extLst>
                </a:gridCol>
                <a:gridCol w="1069862">
                  <a:extLst>
                    <a:ext uri="{9D8B030D-6E8A-4147-A177-3AD203B41FA5}">
                      <a16:colId xmlns:a16="http://schemas.microsoft.com/office/drawing/2014/main" val="2904058941"/>
                    </a:ext>
                  </a:extLst>
                </a:gridCol>
                <a:gridCol w="1314724">
                  <a:extLst>
                    <a:ext uri="{9D8B030D-6E8A-4147-A177-3AD203B41FA5}">
                      <a16:colId xmlns:a16="http://schemas.microsoft.com/office/drawing/2014/main" val="2437625772"/>
                    </a:ext>
                  </a:extLst>
                </a:gridCol>
                <a:gridCol w="1421580">
                  <a:extLst>
                    <a:ext uri="{9D8B030D-6E8A-4147-A177-3AD203B41FA5}">
                      <a16:colId xmlns:a16="http://schemas.microsoft.com/office/drawing/2014/main" val="3818776977"/>
                    </a:ext>
                  </a:extLst>
                </a:gridCol>
              </a:tblGrid>
              <a:tr h="480387">
                <a:tc>
                  <a:txBody>
                    <a:bodyPr/>
                    <a:lstStyle/>
                    <a:p>
                      <a:r>
                        <a:rPr lang="en-GB" sz="1400" dirty="0"/>
                        <a:t>Ofsted 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Ofsted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School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Agreed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71562"/>
                  </a:ext>
                </a:extLst>
              </a:tr>
              <a:tr h="388834">
                <a:tc>
                  <a:txBody>
                    <a:bodyPr/>
                    <a:lstStyle/>
                    <a:p>
                      <a:r>
                        <a:rPr lang="en-GB" sz="1400" dirty="0"/>
                        <a:t>Inadequate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555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GB" sz="1400" dirty="0"/>
                        <a:t>Requires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7762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GB" sz="140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70770"/>
                  </a:ext>
                </a:extLst>
              </a:tr>
              <a:tr h="465182">
                <a:tc>
                  <a:txBody>
                    <a:bodyPr/>
                    <a:lstStyle/>
                    <a:p>
                      <a:r>
                        <a:rPr lang="en-GB" sz="1400" dirty="0"/>
                        <a:t>Outstanding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148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F20B1-F4B2-471F-A0DB-9AA086D0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  <a:latin typeface="+mn-lt"/>
              </a:rPr>
              <a:t>Agreed actions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B7595B-AA3F-413C-9851-27CE592F42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259591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359433880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6055872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625090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Agreed Action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School Improvement or </a:t>
                      </a:r>
                    </a:p>
                    <a:p>
                      <a:pPr algn="ctr"/>
                      <a:r>
                        <a:rPr lang="en-GB" dirty="0"/>
                        <a:t>other central team support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Timescale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591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621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9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2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215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60E5A7-2C7D-4D73-9F2F-A5564EF104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250110"/>
              </p:ext>
            </p:extLst>
          </p:nvPr>
        </p:nvGraphicFramePr>
        <p:xfrm>
          <a:off x="457200" y="457200"/>
          <a:ext cx="82296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496291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576667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Date of review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516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school staff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954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LGB members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45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CPO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Phil Smith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313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20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EEEA-5ABF-4A27-8F42-0467CBDC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>
                <a:solidFill>
                  <a:srgbClr val="002060"/>
                </a:solidFill>
              </a:rPr>
              <a:t>Leadership Structure</a:t>
            </a:r>
            <a:br>
              <a:rPr lang="en-GB" sz="4000" b="1">
                <a:solidFill>
                  <a:srgbClr val="002060"/>
                </a:solidFill>
              </a:rPr>
            </a:br>
            <a:r>
              <a:rPr lang="en-GB" sz="2200" b="1">
                <a:solidFill>
                  <a:srgbClr val="002060"/>
                </a:solidFill>
              </a:rPr>
              <a:t>Please include EHT/HT/HOS/DHT/AHT/TLRs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BC41AA-A68B-448A-A077-18AF1D0A3C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2352975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751983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54604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Role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Name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Length of time in post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61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95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99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3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5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598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93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30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870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81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89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67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EEEA-5ABF-4A27-8F42-0467CBDC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rgbClr val="002060"/>
                </a:solidFill>
              </a:rPr>
              <a:t>Talent Mapping</a:t>
            </a:r>
            <a:br>
              <a:rPr lang="en-GB" sz="4000" b="1" dirty="0">
                <a:solidFill>
                  <a:srgbClr val="002060"/>
                </a:solidFill>
              </a:rPr>
            </a:br>
            <a:r>
              <a:rPr lang="en-GB" sz="2000" b="1" dirty="0">
                <a:solidFill>
                  <a:srgbClr val="002060"/>
                </a:solidFill>
              </a:rPr>
              <a:t>Please record staff who you have identified as future leaders or are able to offer cross trust working. This may be non-teaching staff.</a:t>
            </a:r>
            <a:endParaRPr lang="en-GB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BC41AA-A68B-448A-A077-18AF1D0A3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871789"/>
              </p:ext>
            </p:extLst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2352975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751983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54604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staff member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Role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strengths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61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95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99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3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5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598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46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Staffing changes from previous September to date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374260"/>
              </p:ext>
            </p:extLst>
          </p:nvPr>
        </p:nvGraphicFramePr>
        <p:xfrm>
          <a:off x="457200" y="1600200"/>
          <a:ext cx="8229600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Staff group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Details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Leadership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Teaching staff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ECTs from</a:t>
                      </a:r>
                      <a:r>
                        <a:rPr lang="en-US" baseline="0" dirty="0"/>
                        <a:t> September </a:t>
                      </a:r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ECTs from</a:t>
                      </a:r>
                      <a:r>
                        <a:rPr lang="en-US" baseline="0" dirty="0"/>
                        <a:t> September </a:t>
                      </a:r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  <a:r>
                        <a:rPr lang="en-US" baseline="0" dirty="0"/>
                        <a:t> staff changes, e.g. SBM, Site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redundancies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information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15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83F3-5250-4C71-83B3-BD928DD4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48508"/>
          </a:xfrm>
        </p:spPr>
        <p:txBody>
          <a:bodyPr/>
          <a:lstStyle/>
          <a:p>
            <a:r>
              <a:rPr lang="en-GB" b="1">
                <a:solidFill>
                  <a:schemeClr val="tx2">
                    <a:lumMod val="75000"/>
                  </a:schemeClr>
                </a:solidFill>
              </a:rPr>
              <a:t>CSI Inspection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F7EF51-374A-4836-BBC4-1A8480117B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512" y="924708"/>
          <a:ext cx="8773988" cy="5888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8127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732097">
                  <a:extLst>
                    <a:ext uri="{9D8B030D-6E8A-4147-A177-3AD203B41FA5}">
                      <a16:colId xmlns:a16="http://schemas.microsoft.com/office/drawing/2014/main" val="4252527189"/>
                    </a:ext>
                  </a:extLst>
                </a:gridCol>
                <a:gridCol w="1013764">
                  <a:extLst>
                    <a:ext uri="{9D8B030D-6E8A-4147-A177-3AD203B41FA5}">
                      <a16:colId xmlns:a16="http://schemas.microsoft.com/office/drawing/2014/main" val="772640467"/>
                    </a:ext>
                  </a:extLst>
                </a:gridCol>
              </a:tblGrid>
              <a:tr h="542492">
                <a:tc>
                  <a:txBody>
                    <a:bodyPr/>
                    <a:lstStyle/>
                    <a:p>
                      <a:r>
                        <a:rPr lang="en-GB"/>
                        <a:t>Date of last Inspection: xx/</a:t>
                      </a:r>
                      <a:r>
                        <a:rPr lang="en-GB" err="1"/>
                        <a:t>xxxx</a:t>
                      </a:r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Latest</a:t>
                      </a:r>
                    </a:p>
                    <a:p>
                      <a:pPr algn="ctr"/>
                      <a:r>
                        <a:rPr lang="en-GB" sz="1400"/>
                        <a:t>S48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CATHOLIC LIFE AND 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500576">
                <a:tc>
                  <a:txBody>
                    <a:bodyPr/>
                    <a:lstStyle/>
                    <a:p>
                      <a:r>
                        <a:rPr lang="en-US" sz="1400"/>
                        <a:t>Pupil outcomes: the extent to which pupils contribute to and benefit from the Catholic life and mission of the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Provision: the quality of provision for the Catholic life and mission of the school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500576">
                <a:tc>
                  <a:txBody>
                    <a:bodyPr/>
                    <a:lstStyle/>
                    <a:p>
                      <a:r>
                        <a:rPr lang="en-US" sz="1400"/>
                        <a:t>Leadership: how well leaders and governors promote, monitor and evaluate the provision for the Catholic life and mission of the school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Pupil outcomes: how well pupils achieve and enjoy their learning in religious education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Provision: the quality of teaching, learning and assessment in 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500576">
                <a:tc>
                  <a:txBody>
                    <a:bodyPr/>
                    <a:lstStyle/>
                    <a:p>
                      <a:r>
                        <a:rPr lang="en-US" sz="1400"/>
                        <a:t>Leadership: how well leaders and governors promote, monitor, and evaluate the provision for religious education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COLLECTIVE 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Pupil outcomes: how well pupils participate in and respond to the schools’ collective worship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Provision: the quality of collective worship provided by the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  <a:tr h="566908">
                <a:tc>
                  <a:txBody>
                    <a:bodyPr/>
                    <a:lstStyle/>
                    <a:p>
                      <a:r>
                        <a:rPr lang="en-US" sz="1400"/>
                        <a:t>Leadership: how well leaders and governors promote, monitor, and evaluate the provision for collective 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06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59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83F3-5250-4C71-83B3-BD928DD4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Previous Section 48 Inspection Areas for improvement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F7EF51-374A-4836-BBC4-1A8480117B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0498" y="924708"/>
          <a:ext cx="8496301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294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5987007">
                  <a:extLst>
                    <a:ext uri="{9D8B030D-6E8A-4147-A177-3AD203B41FA5}">
                      <a16:colId xmlns:a16="http://schemas.microsoft.com/office/drawing/2014/main" val="617921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CATHOLIC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COLLECTIVE 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06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814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83F3-5250-4C71-83B3-BD928DD4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Ofsted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F7EF51-374A-4836-BBC4-1A8480117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49928"/>
              </p:ext>
            </p:extLst>
          </p:nvPr>
        </p:nvGraphicFramePr>
        <p:xfrm>
          <a:off x="736924" y="1202887"/>
          <a:ext cx="7670151" cy="5291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825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1092850">
                  <a:extLst>
                    <a:ext uri="{9D8B030D-6E8A-4147-A177-3AD203B41FA5}">
                      <a16:colId xmlns:a16="http://schemas.microsoft.com/office/drawing/2014/main" val="2421101089"/>
                    </a:ext>
                  </a:extLst>
                </a:gridCol>
                <a:gridCol w="1040476">
                  <a:extLst>
                    <a:ext uri="{9D8B030D-6E8A-4147-A177-3AD203B41FA5}">
                      <a16:colId xmlns:a16="http://schemas.microsoft.com/office/drawing/2014/main" val="772640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Date of last inspection: xx/</a:t>
                      </a:r>
                      <a:r>
                        <a:rPr lang="en-GB" dirty="0" err="1"/>
                        <a:t>xxxx</a:t>
                      </a:r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Latest </a:t>
                      </a:r>
                    </a:p>
                    <a:p>
                      <a:pPr algn="ctr"/>
                      <a:r>
                        <a:rPr lang="en-GB" sz="1400" dirty="0"/>
                        <a:t>Judgement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quality of education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74884">
                <a:tc>
                  <a:txBody>
                    <a:bodyPr/>
                    <a:lstStyle/>
                    <a:p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Behaviour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attitudes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development including SMSC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Leadership and Management (including safeguarding)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Quality of provision in early years education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17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927A-E122-4CE4-B90F-BE99CE97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61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Areas for Development from most recent Ofsted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6CEAE-CC47-484C-9194-CE64F3B68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F3A0D7-761C-46B9-897D-9B6D3CB1DBEC}"/>
              </a:ext>
            </a:extLst>
          </p:cNvPr>
          <p:cNvGraphicFramePr>
            <a:graphicFrameLocks/>
          </p:cNvGraphicFramePr>
          <p:nvPr/>
        </p:nvGraphicFramePr>
        <p:xfrm>
          <a:off x="190498" y="924708"/>
          <a:ext cx="8496301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8984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1257317">
                  <a:extLst>
                    <a:ext uri="{9D8B030D-6E8A-4147-A177-3AD203B41FA5}">
                      <a16:colId xmlns:a16="http://schemas.microsoft.com/office/drawing/2014/main" val="617921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06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80904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986</Words>
  <Application>Microsoft Office PowerPoint</Application>
  <PresentationFormat>On-screen Show (4:3)</PresentationFormat>
  <Paragraphs>328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4_Office Theme</vt:lpstr>
      <vt:lpstr>  Secondary Annual Standards Review</vt:lpstr>
      <vt:lpstr>Contextual Information (please complete Baptised only)</vt:lpstr>
      <vt:lpstr>Leadership Structure Please include EHT/HT/HOS/DHT/AHT/TLRs</vt:lpstr>
      <vt:lpstr>Talent Mapping Please record staff who you have identified as future leaders or are able to offer cross trust working. This may be non-teaching staff.</vt:lpstr>
      <vt:lpstr>Staffing changes from previous September to date</vt:lpstr>
      <vt:lpstr>CSI Inspection</vt:lpstr>
      <vt:lpstr>Previous Section 48 Inspection Areas for improvement</vt:lpstr>
      <vt:lpstr>Ofsted</vt:lpstr>
      <vt:lpstr>Areas for Development from most recent Ofsted inspections</vt:lpstr>
      <vt:lpstr>KS3 Data NO UNTIL GL ASSESSMENT</vt:lpstr>
      <vt:lpstr>KS4 Data (2024 will be prepopulated)</vt:lpstr>
      <vt:lpstr>Absence and Exclusions CENTRALLY COMPLETED  </vt:lpstr>
      <vt:lpstr>Other contextual factors </vt:lpstr>
      <vt:lpstr>Safeguarding Please record the highest number during the academic year </vt:lpstr>
      <vt:lpstr>School Strengths</vt:lpstr>
      <vt:lpstr>School Improvement Priorities</vt:lpstr>
      <vt:lpstr>PowerPoint Presentation</vt:lpstr>
      <vt:lpstr>Self-Evaluation</vt:lpstr>
      <vt:lpstr>PowerPoint Presentation</vt:lpstr>
      <vt:lpstr>The Eight Improvement Trajectories that underpin school improvement by Sir David Carter </vt:lpstr>
      <vt:lpstr>Self-Evaluation agreement (to be agreed at ASR meeting)</vt:lpstr>
      <vt:lpstr>Agreed actions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BCWCAT Annual Standards Review</dc:title>
  <dc:creator>Daniel Copley</dc:creator>
  <cp:lastModifiedBy>Phil Smith</cp:lastModifiedBy>
  <cp:revision>57</cp:revision>
  <dcterms:created xsi:type="dcterms:W3CDTF">2020-07-02T13:51:39Z</dcterms:created>
  <dcterms:modified xsi:type="dcterms:W3CDTF">2024-07-16T08:24:58Z</dcterms:modified>
</cp:coreProperties>
</file>